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7" r:id="rId5"/>
    <p:sldId id="284" r:id="rId6"/>
    <p:sldId id="262" r:id="rId7"/>
    <p:sldId id="280" r:id="rId8"/>
    <p:sldId id="285" r:id="rId9"/>
    <p:sldId id="28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01"/>
    <a:srgbClr val="000000"/>
    <a:srgbClr val="FFFFCC"/>
    <a:srgbClr val="DDDDDD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NNE ROBERTS" userId="35452c7a-3521-4184-b280-d0d58617f175" providerId="ADAL" clId="{88192338-B3A9-41E5-B719-81E41F88A5BA}"/>
    <pc:docChg chg="undo custSel addSld delSld modSld sldOrd">
      <pc:chgData name="DIONNE ROBERTS" userId="35452c7a-3521-4184-b280-d0d58617f175" providerId="ADAL" clId="{88192338-B3A9-41E5-B719-81E41F88A5BA}" dt="2023-05-17T13:34:54.638" v="570" actId="1076"/>
      <pc:docMkLst>
        <pc:docMk/>
      </pc:docMkLst>
      <pc:sldChg chg="modSp mod">
        <pc:chgData name="DIONNE ROBERTS" userId="35452c7a-3521-4184-b280-d0d58617f175" providerId="ADAL" clId="{88192338-B3A9-41E5-B719-81E41F88A5BA}" dt="2023-05-17T13:34:31.965" v="568" actId="20577"/>
        <pc:sldMkLst>
          <pc:docMk/>
          <pc:sldMk cId="999845252" sldId="257"/>
        </pc:sldMkLst>
        <pc:spChg chg="mod">
          <ac:chgData name="DIONNE ROBERTS" userId="35452c7a-3521-4184-b280-d0d58617f175" providerId="ADAL" clId="{88192338-B3A9-41E5-B719-81E41F88A5BA}" dt="2023-05-17T13:34:31.965" v="568" actId="20577"/>
          <ac:spMkLst>
            <pc:docMk/>
            <pc:sldMk cId="999845252" sldId="257"/>
            <ac:spMk id="5" creationId="{62D15AF6-1748-4E88-B8D3-8ED1283FF72B}"/>
          </ac:spMkLst>
        </pc:spChg>
      </pc:sldChg>
      <pc:sldChg chg="modSp mod">
        <pc:chgData name="DIONNE ROBERTS" userId="35452c7a-3521-4184-b280-d0d58617f175" providerId="ADAL" clId="{88192338-B3A9-41E5-B719-81E41F88A5BA}" dt="2023-05-16T23:08:28.315" v="378" actId="27636"/>
        <pc:sldMkLst>
          <pc:docMk/>
          <pc:sldMk cId="1621028699" sldId="258"/>
        </pc:sldMkLst>
        <pc:spChg chg="mod">
          <ac:chgData name="DIONNE ROBERTS" userId="35452c7a-3521-4184-b280-d0d58617f175" providerId="ADAL" clId="{88192338-B3A9-41E5-B719-81E41F88A5BA}" dt="2023-05-16T23:08:28.315" v="378" actId="27636"/>
          <ac:spMkLst>
            <pc:docMk/>
            <pc:sldMk cId="1621028699" sldId="258"/>
            <ac:spMk id="3" creationId="{A258C19C-85A8-4F6A-88C6-4D69ED468569}"/>
          </ac:spMkLst>
        </pc:spChg>
      </pc:sldChg>
      <pc:sldChg chg="delSp del mod">
        <pc:chgData name="DIONNE ROBERTS" userId="35452c7a-3521-4184-b280-d0d58617f175" providerId="ADAL" clId="{88192338-B3A9-41E5-B719-81E41F88A5BA}" dt="2023-05-16T23:08:17.473" v="372" actId="47"/>
        <pc:sldMkLst>
          <pc:docMk/>
          <pc:sldMk cId="2683476502" sldId="261"/>
        </pc:sldMkLst>
        <pc:spChg chg="del">
          <ac:chgData name="DIONNE ROBERTS" userId="35452c7a-3521-4184-b280-d0d58617f175" providerId="ADAL" clId="{88192338-B3A9-41E5-B719-81E41F88A5BA}" dt="2023-05-16T20:18:37.296" v="38" actId="478"/>
          <ac:spMkLst>
            <pc:docMk/>
            <pc:sldMk cId="2683476502" sldId="261"/>
            <ac:spMk id="17" creationId="{ADF2D35B-FAA4-468B-945B-C4392F16C6AD}"/>
          </ac:spMkLst>
        </pc:spChg>
        <pc:picChg chg="del">
          <ac:chgData name="DIONNE ROBERTS" userId="35452c7a-3521-4184-b280-d0d58617f175" providerId="ADAL" clId="{88192338-B3A9-41E5-B719-81E41F88A5BA}" dt="2023-05-16T20:18:32.739" v="37" actId="478"/>
          <ac:picMkLst>
            <pc:docMk/>
            <pc:sldMk cId="2683476502" sldId="261"/>
            <ac:picMk id="15" creationId="{D08DB768-E29F-49AB-B16C-D4049FDEB6C6}"/>
          </ac:picMkLst>
        </pc:picChg>
      </pc:sldChg>
      <pc:sldChg chg="modSp mod">
        <pc:chgData name="DIONNE ROBERTS" userId="35452c7a-3521-4184-b280-d0d58617f175" providerId="ADAL" clId="{88192338-B3A9-41E5-B719-81E41F88A5BA}" dt="2023-05-16T20:39:01.128" v="371" actId="20577"/>
        <pc:sldMkLst>
          <pc:docMk/>
          <pc:sldMk cId="1416623209" sldId="262"/>
        </pc:sldMkLst>
        <pc:spChg chg="mod">
          <ac:chgData name="DIONNE ROBERTS" userId="35452c7a-3521-4184-b280-d0d58617f175" providerId="ADAL" clId="{88192338-B3A9-41E5-B719-81E41F88A5BA}" dt="2023-05-16T20:39:01.128" v="371" actId="20577"/>
          <ac:spMkLst>
            <pc:docMk/>
            <pc:sldMk cId="1416623209" sldId="262"/>
            <ac:spMk id="3" creationId="{A258C19C-85A8-4F6A-88C6-4D69ED468569}"/>
          </ac:spMkLst>
        </pc:spChg>
      </pc:sldChg>
      <pc:sldChg chg="modSp mod">
        <pc:chgData name="DIONNE ROBERTS" userId="35452c7a-3521-4184-b280-d0d58617f175" providerId="ADAL" clId="{88192338-B3A9-41E5-B719-81E41F88A5BA}" dt="2023-05-17T13:34:14.005" v="567" actId="20577"/>
        <pc:sldMkLst>
          <pc:docMk/>
          <pc:sldMk cId="2093553523" sldId="264"/>
        </pc:sldMkLst>
        <pc:spChg chg="mod">
          <ac:chgData name="DIONNE ROBERTS" userId="35452c7a-3521-4184-b280-d0d58617f175" providerId="ADAL" clId="{88192338-B3A9-41E5-B719-81E41F88A5BA}" dt="2023-05-17T13:34:14.005" v="567" actId="20577"/>
          <ac:spMkLst>
            <pc:docMk/>
            <pc:sldMk cId="2093553523" sldId="264"/>
            <ac:spMk id="2" creationId="{89B91832-9E2C-4B2A-80C5-26E4C3CE2F0E}"/>
          </ac:spMkLst>
        </pc:spChg>
        <pc:spChg chg="mod">
          <ac:chgData name="DIONNE ROBERTS" userId="35452c7a-3521-4184-b280-d0d58617f175" providerId="ADAL" clId="{88192338-B3A9-41E5-B719-81E41F88A5BA}" dt="2023-05-17T13:29:38.918" v="469" actId="20577"/>
          <ac:spMkLst>
            <pc:docMk/>
            <pc:sldMk cId="2093553523" sldId="264"/>
            <ac:spMk id="3" creationId="{A258C19C-85A8-4F6A-88C6-4D69ED468569}"/>
          </ac:spMkLst>
        </pc:spChg>
      </pc:sldChg>
      <pc:sldChg chg="addSp delSp modSp add del mod ord">
        <pc:chgData name="DIONNE ROBERTS" userId="35452c7a-3521-4184-b280-d0d58617f175" providerId="ADAL" clId="{88192338-B3A9-41E5-B719-81E41F88A5BA}" dt="2023-05-17T13:29:20.134" v="467" actId="207"/>
        <pc:sldMkLst>
          <pc:docMk/>
          <pc:sldMk cId="1153550790" sldId="282"/>
        </pc:sldMkLst>
        <pc:spChg chg="del mod">
          <ac:chgData name="DIONNE ROBERTS" userId="35452c7a-3521-4184-b280-d0d58617f175" providerId="ADAL" clId="{88192338-B3A9-41E5-B719-81E41F88A5BA}" dt="2023-05-17T13:26:53.611" v="381" actId="478"/>
          <ac:spMkLst>
            <pc:docMk/>
            <pc:sldMk cId="1153550790" sldId="282"/>
            <ac:spMk id="3" creationId="{A5810ADA-7E9A-3168-DB90-F255043A46C7}"/>
          </ac:spMkLst>
        </pc:spChg>
        <pc:spChg chg="mod">
          <ac:chgData name="DIONNE ROBERTS" userId="35452c7a-3521-4184-b280-d0d58617f175" providerId="ADAL" clId="{88192338-B3A9-41E5-B719-81E41F88A5BA}" dt="2023-05-17T13:28:18.698" v="424" actId="1076"/>
          <ac:spMkLst>
            <pc:docMk/>
            <pc:sldMk cId="1153550790" sldId="282"/>
            <ac:spMk id="7" creationId="{A9D88AC2-6998-4E0B-8CD8-65DBBA28E1EF}"/>
          </ac:spMkLst>
        </pc:spChg>
        <pc:spChg chg="add mod">
          <ac:chgData name="DIONNE ROBERTS" userId="35452c7a-3521-4184-b280-d0d58617f175" providerId="ADAL" clId="{88192338-B3A9-41E5-B719-81E41F88A5BA}" dt="2023-05-17T13:29:20.134" v="467" actId="207"/>
          <ac:spMkLst>
            <pc:docMk/>
            <pc:sldMk cId="1153550790" sldId="282"/>
            <ac:spMk id="10" creationId="{980C749D-8BB3-E508-33ED-B538C02EED14}"/>
          </ac:spMkLst>
        </pc:spChg>
        <pc:picChg chg="add mod">
          <ac:chgData name="DIONNE ROBERTS" userId="35452c7a-3521-4184-b280-d0d58617f175" providerId="ADAL" clId="{88192338-B3A9-41E5-B719-81E41F88A5BA}" dt="2023-05-17T13:28:22.194" v="425" actId="1076"/>
          <ac:picMkLst>
            <pc:docMk/>
            <pc:sldMk cId="1153550790" sldId="282"/>
            <ac:picMk id="1026" creationId="{4CDF52E9-E6C4-3AA1-8742-5499C40EF730}"/>
          </ac:picMkLst>
        </pc:picChg>
      </pc:sldChg>
      <pc:sldChg chg="addSp delSp modSp add mod">
        <pc:chgData name="DIONNE ROBERTS" userId="35452c7a-3521-4184-b280-d0d58617f175" providerId="ADAL" clId="{88192338-B3A9-41E5-B719-81E41F88A5BA}" dt="2023-05-17T13:34:54.638" v="570" actId="1076"/>
        <pc:sldMkLst>
          <pc:docMk/>
          <pc:sldMk cId="331161134" sldId="285"/>
        </pc:sldMkLst>
        <pc:spChg chg="mod">
          <ac:chgData name="DIONNE ROBERTS" userId="35452c7a-3521-4184-b280-d0d58617f175" providerId="ADAL" clId="{88192338-B3A9-41E5-B719-81E41F88A5BA}" dt="2023-05-16T20:24:21.617" v="212" actId="20577"/>
          <ac:spMkLst>
            <pc:docMk/>
            <pc:sldMk cId="331161134" sldId="285"/>
            <ac:spMk id="2" creationId="{89B91832-9E2C-4B2A-80C5-26E4C3CE2F0E}"/>
          </ac:spMkLst>
        </pc:spChg>
        <pc:spChg chg="del mod">
          <ac:chgData name="DIONNE ROBERTS" userId="35452c7a-3521-4184-b280-d0d58617f175" providerId="ADAL" clId="{88192338-B3A9-41E5-B719-81E41F88A5BA}" dt="2023-05-16T20:21:32.148" v="43" actId="478"/>
          <ac:spMkLst>
            <pc:docMk/>
            <pc:sldMk cId="331161134" sldId="285"/>
            <ac:spMk id="3" creationId="{A258C19C-85A8-4F6A-88C6-4D69ED468569}"/>
          </ac:spMkLst>
        </pc:spChg>
        <pc:spChg chg="mod">
          <ac:chgData name="DIONNE ROBERTS" userId="35452c7a-3521-4184-b280-d0d58617f175" providerId="ADAL" clId="{88192338-B3A9-41E5-B719-81E41F88A5BA}" dt="2023-05-16T20:28:03.408" v="356" actId="948"/>
          <ac:spMkLst>
            <pc:docMk/>
            <pc:sldMk cId="331161134" sldId="285"/>
            <ac:spMk id="5" creationId="{FEB1805D-CE4E-4182-9CA9-887BAEA2C7CA}"/>
          </ac:spMkLst>
        </pc:spChg>
        <pc:spChg chg="del">
          <ac:chgData name="DIONNE ROBERTS" userId="35452c7a-3521-4184-b280-d0d58617f175" providerId="ADAL" clId="{88192338-B3A9-41E5-B719-81E41F88A5BA}" dt="2023-05-16T20:24:12.478" v="186" actId="478"/>
          <ac:spMkLst>
            <pc:docMk/>
            <pc:sldMk cId="331161134" sldId="285"/>
            <ac:spMk id="7" creationId="{59F136F9-5063-407C-8C1E-ABF6637D82D9}"/>
          </ac:spMkLst>
        </pc:spChg>
        <pc:spChg chg="del">
          <ac:chgData name="DIONNE ROBERTS" userId="35452c7a-3521-4184-b280-d0d58617f175" providerId="ADAL" clId="{88192338-B3A9-41E5-B719-81E41F88A5BA}" dt="2023-05-16T20:24:14.805" v="187" actId="478"/>
          <ac:spMkLst>
            <pc:docMk/>
            <pc:sldMk cId="331161134" sldId="285"/>
            <ac:spMk id="8" creationId="{477D90FA-E535-4129-821C-EBE64D9749EF}"/>
          </ac:spMkLst>
        </pc:spChg>
        <pc:graphicFrameChg chg="add del mod">
          <ac:chgData name="DIONNE ROBERTS" userId="35452c7a-3521-4184-b280-d0d58617f175" providerId="ADAL" clId="{88192338-B3A9-41E5-B719-81E41F88A5BA}" dt="2023-05-16T20:21:53.521" v="46" actId="478"/>
          <ac:graphicFrameMkLst>
            <pc:docMk/>
            <pc:sldMk cId="331161134" sldId="285"/>
            <ac:graphicFrameMk id="9" creationId="{609E0B1A-A8F9-4DE1-1C79-B8C27A0C8054}"/>
          </ac:graphicFrameMkLst>
        </pc:graphicFrameChg>
        <pc:graphicFrameChg chg="add mod modGraphic">
          <ac:chgData name="DIONNE ROBERTS" userId="35452c7a-3521-4184-b280-d0d58617f175" providerId="ADAL" clId="{88192338-B3A9-41E5-B719-81E41F88A5BA}" dt="2023-05-17T13:34:54.638" v="570" actId="1076"/>
          <ac:graphicFrameMkLst>
            <pc:docMk/>
            <pc:sldMk cId="331161134" sldId="285"/>
            <ac:graphicFrameMk id="10" creationId="{A231E089-EB30-8B74-5477-FC2702B573D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1DE-B33D-4016-81F0-E3417AEFC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FBE60-76AC-4B73-B202-B22205FE2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CC10-FF49-4C85-B7DA-D6584938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0249E-A356-4133-8D83-DDC33C3A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F436F-85C1-4C4A-A26A-7B8178AE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6C929-6FF1-4BA8-83A4-5BCEC8D25A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999B-FE82-4B9F-B977-868E0301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207BA-A738-42E4-9E0F-79B4099E4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AD044-AC90-47DD-BDDD-E3CC3DBD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9619E-4D63-431E-8629-3E15A21C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EC2EF-2B89-402A-856F-D276550A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5DC822-C035-427F-85E6-7165F4E0EC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5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0B170-FE45-40CD-81FC-B1DBF5E24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745AD-DC74-447A-9AAF-0908C432C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6245-51EB-41E9-8B65-9C925EAD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31962-2B02-451E-A258-2826ADF0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92EA7-7C38-463A-AEBD-3067281A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F8CA5-EA75-4215-8C51-DDF22EFBE0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9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70EB-081F-4C67-B63E-370FEC2A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45B5-B6D4-489D-B3CE-D6742CD3D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0B9C5-7A58-4FDE-ADC1-A8600ECF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B7591-4D0A-4432-B414-F924E119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80593-EE89-49FB-8410-40FF6472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3B452-2C79-4AB1-84BC-13042CEAB5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2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4868-851D-417D-BFCC-3BC26CBA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CB799-5DA0-45DB-84F8-3DB66B5B6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5E65C-AEA7-4C80-93F3-89AB7069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CF9F1-AC4E-4CCC-9306-5782FF04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47F6E-70B3-41B0-B394-C9A22CC1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2BF16-631D-4239-A056-6C392654E3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2F75-3789-4861-A7B1-EC94DAEC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C509-ADEB-4375-8891-D832CD813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160B0-759F-4198-9F60-7270B7666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E2AF9-E96D-4C27-8AAC-E3F8EF47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93F18-5A5F-48AC-BD6B-56661E9D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674A2-BD20-4781-A3B9-BC618AD6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E784D-7DDA-4934-B45A-130913CC9F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76A7-E250-4B83-BAFC-7164390A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04529-4B05-4DA2-AD7A-633EEBB2C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F32D9-2EBC-44D3-B335-2FD3AA8C2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84157-BD53-483D-B2B9-EC132AA27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9DF86-2E17-4A83-A98C-9A3F91F2A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DBBA7C-815C-4938-A76C-313CE1E1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5F146-F323-4DF4-A167-8F9A15DF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9F4EE-478E-4311-878F-84BD0885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7032A-387C-4D70-81C2-09408837CE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5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0CB8-5317-461B-888D-AA0A72FD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C29AC-9501-467E-A643-F86FE9C1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F9E91-E90D-42C3-A889-4F0A1200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69F44-F70C-473F-AA08-4AC28CC4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72043-E1C9-4B18-B78E-B2A62E6F5C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6E5DF-B320-455C-B59E-A70C057F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B27D7-CB46-46DD-A181-FFFA37CC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6D4DD-BF87-49CB-BF58-6A9CA127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D7028-EDF7-447E-8B04-9D826B9522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5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97FB-CBBF-43F5-B52E-7550EAF3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9445-9317-436A-ABDB-FE51C367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C55F5-CDC6-4C07-B522-0C64E8923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73EE7-8D93-4688-9416-14BBC328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425D4-4E95-4363-9EDF-169BB0A9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8B110-26A9-463F-859A-CA1F90F7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D515A-9975-4806-BB8C-96DC52024A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128B-B4D6-4490-ADB7-6E10CFFC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F139B-B572-4D1A-9111-126E79C38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7A948-978B-4856-A7D8-E00CFE7E9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D7216-8A43-4422-BEE0-3243962C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C7FA8-15A5-4A6F-9D56-22630148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8CBA5-6715-435D-9465-36560BC4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68D3CC-2178-40E8-AF9A-A777DEA484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E8A02-4D83-4568-AB88-B50F20BB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F0C00-7A9C-44C5-80FB-988F7708B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9662C-0015-4619-970B-E67F119F7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FBC1-742F-459A-AC81-9F4D5B8A863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8D609-0BC3-49BB-8DBB-FC853220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E531-94D4-4557-8072-785740782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4A38-E16E-43FD-8728-5E17CF51015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77B42CD7-FD0A-4759-91CA-A0D006735E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7" y="118326"/>
            <a:ext cx="1738373" cy="1819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EDEEC6-12D5-4D03-871F-978A8DF84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7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inyurl.com/wcesptasign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24E2D-6072-4F48-9891-20F36052A5E9}"/>
              </a:ext>
            </a:extLst>
          </p:cNvPr>
          <p:cNvSpPr/>
          <p:nvPr/>
        </p:nvSpPr>
        <p:spPr>
          <a:xfrm>
            <a:off x="2201418" y="433685"/>
            <a:ext cx="89702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Wolf Creek Elementary School PTA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999C3-B5A7-46AD-B40C-046EFE0FD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2085975"/>
            <a:ext cx="7248525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15AF6-1748-4E88-B8D3-8ED1283FF72B}"/>
              </a:ext>
            </a:extLst>
          </p:cNvPr>
          <p:cNvSpPr txBox="1"/>
          <p:nvPr/>
        </p:nvSpPr>
        <p:spPr>
          <a:xfrm>
            <a:off x="4086225" y="3057525"/>
            <a:ext cx="3876675" cy="1384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General Body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PTA Meeting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May 16, 2023</a:t>
            </a: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4A1BB38D-6A0E-496C-8771-7A50F09DA4D1}"/>
              </a:ext>
            </a:extLst>
          </p:cNvPr>
          <p:cNvSpPr/>
          <p:nvPr/>
        </p:nvSpPr>
        <p:spPr>
          <a:xfrm>
            <a:off x="1893093" y="1109662"/>
            <a:ext cx="3643314" cy="352425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ACE93A2A-1CA5-466B-85FF-956ADE3290AD}"/>
              </a:ext>
            </a:extLst>
          </p:cNvPr>
          <p:cNvSpPr/>
          <p:nvPr/>
        </p:nvSpPr>
        <p:spPr>
          <a:xfrm>
            <a:off x="4864899" y="1109661"/>
            <a:ext cx="3643314" cy="352425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B52223F6-EF43-4F7F-BC3C-9665E8BF75BC}"/>
              </a:ext>
            </a:extLst>
          </p:cNvPr>
          <p:cNvSpPr/>
          <p:nvPr/>
        </p:nvSpPr>
        <p:spPr>
          <a:xfrm>
            <a:off x="7836705" y="1109661"/>
            <a:ext cx="3643314" cy="352425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D8F40E-EAA6-4D78-8565-9AC806D541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4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1832-9E2C-4B2A-80C5-26E4C3CE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4" y="365125"/>
            <a:ext cx="9229725" cy="1325563"/>
          </a:xfrm>
        </p:spPr>
        <p:txBody>
          <a:bodyPr/>
          <a:lstStyle/>
          <a:p>
            <a:r>
              <a:rPr lang="en-US" b="1" dirty="0"/>
              <a:t>Announcements:</a:t>
            </a:r>
            <a:br>
              <a:rPr lang="en-US" b="1" dirty="0"/>
            </a:br>
            <a:r>
              <a:rPr lang="en-US" sz="2800" b="1" i="1" dirty="0"/>
              <a:t>Year-End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8C19C-85A8-4F6A-88C6-4D69ED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084" y="1946564"/>
            <a:ext cx="8138318" cy="3852863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Boosterthon</a:t>
            </a:r>
            <a:r>
              <a:rPr lang="en-US" b="1" dirty="0"/>
              <a:t> Goal: </a:t>
            </a:r>
            <a:r>
              <a:rPr lang="en-US" dirty="0"/>
              <a:t>$20,000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b="1" dirty="0" err="1"/>
              <a:t>Boosterthon</a:t>
            </a:r>
            <a:r>
              <a:rPr lang="en-US" b="1" dirty="0"/>
              <a:t> Funds Raised: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$24,258</a:t>
            </a:r>
          </a:p>
          <a:p>
            <a:pPr>
              <a:spcBef>
                <a:spcPts val="1800"/>
              </a:spcBef>
            </a:pPr>
            <a:r>
              <a:rPr lang="en-US" b="1" dirty="0"/>
              <a:t>Teacher &amp; Staff Appreciation Week:</a:t>
            </a:r>
          </a:p>
          <a:p>
            <a:pPr lvl="1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Breakfast for all staff (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Gocha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$25 Teacher Gift Cards to Amazon</a:t>
            </a:r>
          </a:p>
          <a:p>
            <a:pPr lvl="1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$15 Staff Gift Cards to Amazon</a:t>
            </a:r>
          </a:p>
          <a:p>
            <a:pPr>
              <a:spcBef>
                <a:spcPts val="1800"/>
              </a:spcBef>
            </a:pPr>
            <a:r>
              <a:rPr lang="en-US" b="1" dirty="0"/>
              <a:t>Classroom Grants: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$50 Teacher Gift Cards to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Lakeshore Learning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800" dirty="0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9D7B220-EA85-49AD-9B3B-7610000EBCF9}"/>
              </a:ext>
            </a:extLst>
          </p:cNvPr>
          <p:cNvSpPr/>
          <p:nvPr/>
        </p:nvSpPr>
        <p:spPr>
          <a:xfrm>
            <a:off x="428624" y="1579563"/>
            <a:ext cx="12611101" cy="381000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22AE0-7D69-4DF2-B1D7-8B7B8F68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6159500"/>
            <a:ext cx="5905500" cy="66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2C69CB-9559-45E4-B40D-727A8F93D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2"/>
          <a:stretch/>
        </p:blipFill>
        <p:spPr>
          <a:xfrm>
            <a:off x="1295983" y="6039686"/>
            <a:ext cx="639026" cy="6296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1DB75C-E95B-4CBD-8591-7EC8A36D302B}"/>
              </a:ext>
            </a:extLst>
          </p:cNvPr>
          <p:cNvSpPr/>
          <p:nvPr/>
        </p:nvSpPr>
        <p:spPr>
          <a:xfrm>
            <a:off x="428624" y="5823290"/>
            <a:ext cx="2373745" cy="8460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Join Online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34943-1486-4686-8FB5-DCB474F47620}"/>
              </a:ext>
            </a:extLst>
          </p:cNvPr>
          <p:cNvSpPr txBox="1"/>
          <p:nvPr/>
        </p:nvSpPr>
        <p:spPr>
          <a:xfrm>
            <a:off x="9315449" y="6022986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Meeting Attendee Sign-in Sheet: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2709F-7E19-1FE9-FDFD-EE31D4168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799" y="5979707"/>
            <a:ext cx="697230" cy="689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870D34-1336-62F8-D920-E53C3F607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140" y="365125"/>
            <a:ext cx="3585571" cy="4590445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35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1832-9E2C-4B2A-80C5-26E4C3CE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4" y="365125"/>
            <a:ext cx="9229725" cy="1325563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8C19C-85A8-4F6A-88C6-4D69ED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4" y="2062065"/>
            <a:ext cx="9332495" cy="4114897"/>
          </a:xfrm>
        </p:spPr>
        <p:txBody>
          <a:bodyPr>
            <a:normAutofit/>
          </a:bodyPr>
          <a:lstStyle/>
          <a:p>
            <a:r>
              <a:rPr lang="en-US" dirty="0"/>
              <a:t>Call to Order &amp; Welcome</a:t>
            </a:r>
          </a:p>
          <a:p>
            <a:r>
              <a:rPr lang="en-US" dirty="0"/>
              <a:t>President’s Report</a:t>
            </a:r>
          </a:p>
          <a:p>
            <a:r>
              <a:rPr lang="en-US" dirty="0"/>
              <a:t>Principal’s Update</a:t>
            </a:r>
          </a:p>
          <a:p>
            <a:r>
              <a:rPr lang="en-US" dirty="0"/>
              <a:t>Unfinished Business</a:t>
            </a:r>
          </a:p>
          <a:p>
            <a:r>
              <a:rPr lang="en-US" dirty="0"/>
              <a:t>New Business</a:t>
            </a:r>
          </a:p>
          <a:p>
            <a:r>
              <a:rPr lang="en-US" dirty="0"/>
              <a:t>Treasurer’s Report</a:t>
            </a:r>
          </a:p>
          <a:p>
            <a:r>
              <a:rPr lang="en-US" dirty="0"/>
              <a:t>Announcements</a:t>
            </a:r>
          </a:p>
          <a:p>
            <a:r>
              <a:rPr lang="en-US" dirty="0"/>
              <a:t>Adjournment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9D7B220-EA85-49AD-9B3B-7610000EBCF9}"/>
              </a:ext>
            </a:extLst>
          </p:cNvPr>
          <p:cNvSpPr/>
          <p:nvPr/>
        </p:nvSpPr>
        <p:spPr>
          <a:xfrm>
            <a:off x="428624" y="1579563"/>
            <a:ext cx="12611101" cy="381000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B2EDB-C219-48EF-8A6B-66167121A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" t="5209" r="3423" b="5756"/>
          <a:stretch/>
        </p:blipFill>
        <p:spPr>
          <a:xfrm>
            <a:off x="6971899" y="2738332"/>
            <a:ext cx="4146308" cy="25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2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1832-9E2C-4B2A-80C5-26E4C3CE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4" y="365125"/>
            <a:ext cx="9229725" cy="1325563"/>
          </a:xfrm>
        </p:spPr>
        <p:txBody>
          <a:bodyPr/>
          <a:lstStyle/>
          <a:p>
            <a:r>
              <a:rPr lang="en-US" b="1" dirty="0"/>
              <a:t>Attendee Sign-in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8C19C-85A8-4F6A-88C6-4D69ED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4" y="2324099"/>
            <a:ext cx="8218165" cy="3852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https://tinyurl.com/wcesptasignin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9D7B220-EA85-49AD-9B3B-7610000EBCF9}"/>
              </a:ext>
            </a:extLst>
          </p:cNvPr>
          <p:cNvSpPr/>
          <p:nvPr/>
        </p:nvSpPr>
        <p:spPr>
          <a:xfrm>
            <a:off x="428624" y="1579563"/>
            <a:ext cx="12611101" cy="381000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01801-A844-116F-1BAE-BB5DA2E5E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62" y="2973387"/>
            <a:ext cx="17430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4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1832-9E2C-4B2A-80C5-26E4C3CE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4" y="365125"/>
            <a:ext cx="9229725" cy="1325563"/>
          </a:xfrm>
        </p:spPr>
        <p:txBody>
          <a:bodyPr/>
          <a:lstStyle/>
          <a:p>
            <a:r>
              <a:rPr lang="en-US" b="1" dirty="0"/>
              <a:t>President’s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8C19C-85A8-4F6A-88C6-4D69ED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4" y="1907084"/>
            <a:ext cx="9332495" cy="436019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Compliance Update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501(c)3 Status Has Been Restored (not yet back-dated)</a:t>
            </a:r>
          </a:p>
          <a:p>
            <a:pPr lvl="2">
              <a:spcAft>
                <a:spcPts val="600"/>
              </a:spcAft>
            </a:pPr>
            <a:r>
              <a:rPr lang="en-US" sz="2800" dirty="0"/>
              <a:t>2017-2021 tax submissions can be submitted once tax-exempt status is restored for those years (not a guarantee), or</a:t>
            </a:r>
          </a:p>
          <a:p>
            <a:pPr lvl="2">
              <a:spcAft>
                <a:spcPts val="600"/>
              </a:spcAft>
            </a:pPr>
            <a:r>
              <a:rPr lang="en-US" sz="2800" dirty="0"/>
              <a:t>We will have to pay the taxes due on each of the outstanding tax years (2017-2022)</a:t>
            </a:r>
          </a:p>
          <a:p>
            <a:pPr lvl="2">
              <a:spcAft>
                <a:spcPts val="600"/>
              </a:spcAft>
            </a:pPr>
            <a:r>
              <a:rPr lang="en-US" sz="2800" i="1" dirty="0"/>
              <a:t>2022-2023 school will be tax-exempt, but Form 990 must be submitted by fall 2023 deadline</a:t>
            </a:r>
          </a:p>
          <a:p>
            <a:pPr>
              <a:spcBef>
                <a:spcPts val="1200"/>
              </a:spcBef>
            </a:pPr>
            <a:r>
              <a:rPr lang="en-US" b="1" dirty="0"/>
              <a:t>2023 Updated </a:t>
            </a:r>
            <a:r>
              <a:rPr lang="en-US" b="1" dirty="0" err="1"/>
              <a:t>ByLaws</a:t>
            </a:r>
            <a:r>
              <a:rPr lang="en-US" b="1" dirty="0"/>
              <a:t> </a:t>
            </a:r>
          </a:p>
          <a:p>
            <a:pPr lvl="1"/>
            <a:r>
              <a:rPr lang="en-US" sz="2800" dirty="0"/>
              <a:t>Available on WolfCreekPTA.org website</a:t>
            </a:r>
          </a:p>
          <a:p>
            <a:pPr lvl="1"/>
            <a:r>
              <a:rPr lang="en-US" sz="2800" b="1" dirty="0"/>
              <a:t>Changes: </a:t>
            </a:r>
            <a:r>
              <a:rPr lang="en-US" sz="2800" dirty="0"/>
              <a:t>April elections, $28 Dues</a:t>
            </a:r>
          </a:p>
          <a:p>
            <a:pPr>
              <a:spcBef>
                <a:spcPts val="2400"/>
              </a:spcBef>
            </a:pPr>
            <a:r>
              <a:rPr lang="en-US" sz="2900" b="1" dirty="0"/>
              <a:t>2023-2024 PTA Executive Board Nominations Underway!</a:t>
            </a:r>
            <a:endParaRPr lang="en-US" sz="2800" b="1" dirty="0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9D7B220-EA85-49AD-9B3B-7610000EBCF9}"/>
              </a:ext>
            </a:extLst>
          </p:cNvPr>
          <p:cNvSpPr/>
          <p:nvPr/>
        </p:nvSpPr>
        <p:spPr>
          <a:xfrm>
            <a:off x="428624" y="1579563"/>
            <a:ext cx="12611101" cy="381000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B10B7-9D87-473E-B2B6-0FB24522ECFA}"/>
              </a:ext>
            </a:extLst>
          </p:cNvPr>
          <p:cNvSpPr txBox="1"/>
          <p:nvPr/>
        </p:nvSpPr>
        <p:spPr>
          <a:xfrm>
            <a:off x="9315449" y="6022986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Meeting Attendee Sign-in Sheet: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E41CF-FDF5-48F8-99CB-BC3AE08E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2"/>
          <a:stretch/>
        </p:blipFill>
        <p:spPr>
          <a:xfrm>
            <a:off x="9723965" y="687992"/>
            <a:ext cx="904875" cy="891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3FE10F-ECFD-4D7B-A5F5-EAC53D39C7B8}"/>
              </a:ext>
            </a:extLst>
          </p:cNvPr>
          <p:cNvSpPr/>
          <p:nvPr/>
        </p:nvSpPr>
        <p:spPr>
          <a:xfrm>
            <a:off x="8728155" y="471596"/>
            <a:ext cx="2896496" cy="14889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Join Online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D5B61-406A-4909-ADE7-EDA4DFA4C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1" b="12465"/>
          <a:stretch/>
        </p:blipFill>
        <p:spPr>
          <a:xfrm>
            <a:off x="11353799" y="5960199"/>
            <a:ext cx="778507" cy="7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3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1832-9E2C-4B2A-80C5-26E4C3CE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4" y="365125"/>
            <a:ext cx="9229725" cy="1325563"/>
          </a:xfrm>
        </p:spPr>
        <p:txBody>
          <a:bodyPr/>
          <a:lstStyle/>
          <a:p>
            <a:r>
              <a:rPr lang="en-US" b="1" dirty="0"/>
              <a:t>Principal’s Updates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9D7B220-EA85-49AD-9B3B-7610000EBCF9}"/>
              </a:ext>
            </a:extLst>
          </p:cNvPr>
          <p:cNvSpPr/>
          <p:nvPr/>
        </p:nvSpPr>
        <p:spPr>
          <a:xfrm>
            <a:off x="428624" y="1579563"/>
            <a:ext cx="12611101" cy="381000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B10B7-9D87-473E-B2B6-0FB24522ECFA}"/>
              </a:ext>
            </a:extLst>
          </p:cNvPr>
          <p:cNvSpPr txBox="1"/>
          <p:nvPr/>
        </p:nvSpPr>
        <p:spPr>
          <a:xfrm>
            <a:off x="9315449" y="6022986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Meeting Attendee Sign-in Sheet: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E41CF-FDF5-48F8-99CB-BC3AE08E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2"/>
          <a:stretch/>
        </p:blipFill>
        <p:spPr>
          <a:xfrm>
            <a:off x="9723965" y="687992"/>
            <a:ext cx="904875" cy="891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3FE10F-ECFD-4D7B-A5F5-EAC53D39C7B8}"/>
              </a:ext>
            </a:extLst>
          </p:cNvPr>
          <p:cNvSpPr/>
          <p:nvPr/>
        </p:nvSpPr>
        <p:spPr>
          <a:xfrm>
            <a:off x="8728155" y="471596"/>
            <a:ext cx="2896496" cy="14889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Join Online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FDFA6D-4AB9-49C7-95CE-CC16EDA89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4" y="2905126"/>
            <a:ext cx="2038351" cy="34565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9153C5-87BF-4056-8838-E059BDF85004}"/>
              </a:ext>
            </a:extLst>
          </p:cNvPr>
          <p:cNvSpPr txBox="1"/>
          <p:nvPr/>
        </p:nvSpPr>
        <p:spPr>
          <a:xfrm>
            <a:off x="3819330" y="2275535"/>
            <a:ext cx="455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Principal: </a:t>
            </a:r>
            <a:r>
              <a:rPr lang="en-US" dirty="0"/>
              <a:t>Dionne C. Glass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439B7-CD06-815F-4B0F-DD1150E8F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799" y="5979707"/>
            <a:ext cx="697230" cy="6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1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1832-9E2C-4B2A-80C5-26E4C3CE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4" y="365125"/>
            <a:ext cx="9229725" cy="1325563"/>
          </a:xfrm>
        </p:spPr>
        <p:txBody>
          <a:bodyPr/>
          <a:lstStyle/>
          <a:p>
            <a:r>
              <a:rPr lang="en-US" b="1" dirty="0"/>
              <a:t>Unfinished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8C19C-85A8-4F6A-88C6-4D69ED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4" y="2324099"/>
            <a:ext cx="9332495" cy="3852863"/>
          </a:xfrm>
        </p:spPr>
        <p:txBody>
          <a:bodyPr>
            <a:normAutofit/>
          </a:bodyPr>
          <a:lstStyle/>
          <a:p>
            <a:r>
              <a:rPr lang="en-US" b="1" dirty="0"/>
              <a:t>2021-2022 Campus Beautification Project</a:t>
            </a:r>
          </a:p>
          <a:p>
            <a:pPr lvl="1"/>
            <a:r>
              <a:rPr lang="en-US" sz="2800" dirty="0"/>
              <a:t>Wall wraps: Cafeteria, Foyer, Windows, Bus Area Posts</a:t>
            </a:r>
          </a:p>
          <a:p>
            <a:pPr lvl="1"/>
            <a:r>
              <a:rPr lang="en-US" sz="2800" dirty="0"/>
              <a:t>Installation Complete</a:t>
            </a:r>
          </a:p>
          <a:p>
            <a:r>
              <a:rPr lang="en-US" b="1" dirty="0"/>
              <a:t>Incomplete Setup of Basketball Goals Received Last Year</a:t>
            </a:r>
          </a:p>
          <a:p>
            <a:pPr lvl="1"/>
            <a:r>
              <a:rPr lang="en-US" sz="2800" dirty="0"/>
              <a:t>Setup Complete</a:t>
            </a:r>
          </a:p>
          <a:p>
            <a:r>
              <a:rPr lang="en-US" b="1" dirty="0" err="1">
                <a:highlight>
                  <a:srgbClr val="FFFF00"/>
                </a:highlight>
              </a:rPr>
              <a:t>Boosterthon</a:t>
            </a:r>
            <a:r>
              <a:rPr lang="en-US" b="1" dirty="0">
                <a:highlight>
                  <a:srgbClr val="FFFF00"/>
                </a:highlight>
              </a:rPr>
              <a:t> T-shirt Payment </a:t>
            </a: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$4,423.50 Due Now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9D7B220-EA85-49AD-9B3B-7610000EBCF9}"/>
              </a:ext>
            </a:extLst>
          </p:cNvPr>
          <p:cNvSpPr/>
          <p:nvPr/>
        </p:nvSpPr>
        <p:spPr>
          <a:xfrm>
            <a:off x="428624" y="1579563"/>
            <a:ext cx="12611101" cy="381000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601CB-4BEF-4DAB-A343-869BEDFD0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2"/>
          <a:stretch/>
        </p:blipFill>
        <p:spPr>
          <a:xfrm>
            <a:off x="9723965" y="687992"/>
            <a:ext cx="904875" cy="891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D5F23E-276F-48BC-B3E2-51D8594806EE}"/>
              </a:ext>
            </a:extLst>
          </p:cNvPr>
          <p:cNvSpPr/>
          <p:nvPr/>
        </p:nvSpPr>
        <p:spPr>
          <a:xfrm>
            <a:off x="8728155" y="471596"/>
            <a:ext cx="2896496" cy="14889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Join Online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2517A-50CA-47B0-9977-464044EBACA6}"/>
              </a:ext>
            </a:extLst>
          </p:cNvPr>
          <p:cNvSpPr txBox="1"/>
          <p:nvPr/>
        </p:nvSpPr>
        <p:spPr>
          <a:xfrm>
            <a:off x="9315449" y="6022986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Meeting Attendee Sign-in Sheet: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08B34-7A43-F075-050F-A0FA3A8CA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5979707"/>
            <a:ext cx="697230" cy="6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477D90FA-E535-4129-821C-EBE64D9749EF}"/>
              </a:ext>
            </a:extLst>
          </p:cNvPr>
          <p:cNvSpPr/>
          <p:nvPr/>
        </p:nvSpPr>
        <p:spPr>
          <a:xfrm>
            <a:off x="5414377" y="440927"/>
            <a:ext cx="1937441" cy="66278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91832-9E2C-4B2A-80C5-26E4C3CE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2" y="109536"/>
            <a:ext cx="9229725" cy="1325563"/>
          </a:xfrm>
        </p:spPr>
        <p:txBody>
          <a:bodyPr/>
          <a:lstStyle/>
          <a:p>
            <a:r>
              <a:rPr lang="en-US" b="1" dirty="0"/>
              <a:t>New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8C19C-85A8-4F6A-88C6-4D69ED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597" y="1569765"/>
            <a:ext cx="11352292" cy="5245896"/>
          </a:xfrm>
        </p:spPr>
        <p:txBody>
          <a:bodyPr>
            <a:noAutofit/>
          </a:bodyPr>
          <a:lstStyle/>
          <a:p>
            <a:r>
              <a:rPr lang="en-US" sz="3600" b="1" dirty="0"/>
              <a:t>Nominations for PTA Executive Board:</a:t>
            </a:r>
          </a:p>
          <a:p>
            <a:pPr lvl="1">
              <a:spcAft>
                <a:spcPts val="600"/>
              </a:spcAft>
            </a:pP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2023-2024 School Year</a:t>
            </a:r>
          </a:p>
          <a:p>
            <a:pPr lvl="3"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President</a:t>
            </a:r>
          </a:p>
          <a:p>
            <a:pPr lvl="3">
              <a:spcAft>
                <a:spcPts val="600"/>
              </a:spcAft>
            </a:pPr>
            <a:r>
              <a:rPr lang="en-US" sz="3600" dirty="0"/>
              <a:t>Vice President</a:t>
            </a:r>
          </a:p>
          <a:p>
            <a:pPr lvl="3">
              <a:spcAft>
                <a:spcPts val="600"/>
              </a:spcAft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Secretary</a:t>
            </a:r>
          </a:p>
          <a:p>
            <a:pPr lvl="3"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Treasurer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9D7B220-EA85-49AD-9B3B-7610000EBCF9}"/>
              </a:ext>
            </a:extLst>
          </p:cNvPr>
          <p:cNvSpPr/>
          <p:nvPr/>
        </p:nvSpPr>
        <p:spPr>
          <a:xfrm>
            <a:off x="433385" y="986631"/>
            <a:ext cx="12611101" cy="381000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136F9-5063-407C-8C1E-ABF6637D82D9}"/>
              </a:ext>
            </a:extLst>
          </p:cNvPr>
          <p:cNvSpPr txBox="1"/>
          <p:nvPr/>
        </p:nvSpPr>
        <p:spPr>
          <a:xfrm>
            <a:off x="5414377" y="575593"/>
            <a:ext cx="606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Nomination Form:  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https://tinyurl.com/wcesptanominations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49146-351C-40D7-96B0-9E37545C4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2"/>
          <a:stretch/>
        </p:blipFill>
        <p:spPr>
          <a:xfrm>
            <a:off x="866835" y="5799743"/>
            <a:ext cx="904875" cy="8915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B1EE39-D07E-42EC-98DE-35AB8FED1F39}"/>
              </a:ext>
            </a:extLst>
          </p:cNvPr>
          <p:cNvSpPr/>
          <p:nvPr/>
        </p:nvSpPr>
        <p:spPr>
          <a:xfrm>
            <a:off x="355076" y="5523351"/>
            <a:ext cx="1928391" cy="16830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Join Our PTA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CC7DC-AD32-4B45-8DA5-1E78DC65BC73}"/>
              </a:ext>
            </a:extLst>
          </p:cNvPr>
          <p:cNvSpPr txBox="1"/>
          <p:nvPr/>
        </p:nvSpPr>
        <p:spPr>
          <a:xfrm>
            <a:off x="9315449" y="6022986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Meeting Attendee Sign-in Sheet: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1805D-CE4E-4182-9CA9-887BAEA2C7CA}"/>
              </a:ext>
            </a:extLst>
          </p:cNvPr>
          <p:cNvSpPr txBox="1"/>
          <p:nvPr/>
        </p:nvSpPr>
        <p:spPr>
          <a:xfrm>
            <a:off x="3260436" y="5741894"/>
            <a:ext cx="5910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Please note that you must be a current, dues-paying PTA member for the 2022-2023 school year to be eligible to serve on the 2023-2024 PTA Executive Board. You can pay your dues now by accessing the “Join Our PTA” QR code to the left.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5E602-767A-E811-DD56-E12B82041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5979707"/>
            <a:ext cx="697230" cy="6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4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1832-9E2C-4B2A-80C5-26E4C3CE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2" y="109536"/>
            <a:ext cx="9229725" cy="1325563"/>
          </a:xfrm>
        </p:spPr>
        <p:txBody>
          <a:bodyPr/>
          <a:lstStyle/>
          <a:p>
            <a:r>
              <a:rPr lang="en-US" b="1" dirty="0"/>
              <a:t>New Business – Current Nominations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9D7B220-EA85-49AD-9B3B-7610000EBCF9}"/>
              </a:ext>
            </a:extLst>
          </p:cNvPr>
          <p:cNvSpPr/>
          <p:nvPr/>
        </p:nvSpPr>
        <p:spPr>
          <a:xfrm>
            <a:off x="433385" y="986631"/>
            <a:ext cx="12611101" cy="381000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49146-351C-40D7-96B0-9E37545C4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2"/>
          <a:stretch/>
        </p:blipFill>
        <p:spPr>
          <a:xfrm>
            <a:off x="866835" y="5799743"/>
            <a:ext cx="904875" cy="8915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B1EE39-D07E-42EC-98DE-35AB8FED1F39}"/>
              </a:ext>
            </a:extLst>
          </p:cNvPr>
          <p:cNvSpPr/>
          <p:nvPr/>
        </p:nvSpPr>
        <p:spPr>
          <a:xfrm>
            <a:off x="355076" y="5523351"/>
            <a:ext cx="1928391" cy="16830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Join Our PTA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CC7DC-AD32-4B45-8DA5-1E78DC65BC73}"/>
              </a:ext>
            </a:extLst>
          </p:cNvPr>
          <p:cNvSpPr txBox="1"/>
          <p:nvPr/>
        </p:nvSpPr>
        <p:spPr>
          <a:xfrm>
            <a:off x="9315449" y="6022986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Meeting Attendee Sign-in Sheet: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1805D-CE4E-4182-9CA9-887BAEA2C7CA}"/>
              </a:ext>
            </a:extLst>
          </p:cNvPr>
          <p:cNvSpPr txBox="1"/>
          <p:nvPr/>
        </p:nvSpPr>
        <p:spPr>
          <a:xfrm>
            <a:off x="3260436" y="5741894"/>
            <a:ext cx="5910458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b="1" dirty="0"/>
              <a:t>Bolded names came in from online nomination form.</a:t>
            </a:r>
          </a:p>
          <a:p>
            <a:r>
              <a:rPr lang="en-US" sz="1400" dirty="0"/>
              <a:t>Please note that you must be a current, dues-paying PTA member for the 2022-2023 school year to be eligible to serve on the 2023-2024 PTA Executive Board. You can pay your dues now by accessing the “Join Our PTA” QR code to the left.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5E602-767A-E811-DD56-E12B82041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5979707"/>
            <a:ext cx="697230" cy="689610"/>
          </a:xfrm>
          <a:prstGeom prst="rect">
            <a:avLst/>
          </a:prstGeom>
        </p:spPr>
      </p:pic>
      <p:graphicFrame>
        <p:nvGraphicFramePr>
          <p:cNvPr id="10" name="Table 13">
            <a:extLst>
              <a:ext uri="{FF2B5EF4-FFF2-40B4-BE49-F238E27FC236}">
                <a16:creationId xmlns:a16="http://schemas.microsoft.com/office/drawing/2014/main" id="{A231E089-EB30-8B74-5477-FC2702B57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6568"/>
              </p:ext>
            </p:extLst>
          </p:nvPr>
        </p:nvGraphicFramePr>
        <p:xfrm>
          <a:off x="729614" y="2673148"/>
          <a:ext cx="10972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01955630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7557236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90889181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6912913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64840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Vice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Parliamentarian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00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Lee 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Brian Christian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Kendra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Eleanor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Cathy Lewis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8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Yolanda Charles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Dr. </a:t>
                      </a:r>
                      <a:r>
                        <a:rPr lang="en-US" b="1" dirty="0" err="1"/>
                        <a:t>Toniya</a:t>
                      </a:r>
                      <a:r>
                        <a:rPr lang="en-US" b="1" dirty="0"/>
                        <a:t> Farmer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Keisha Lash-Edwards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Amanda Baker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Breone</a:t>
                      </a:r>
                      <a:r>
                        <a:rPr lang="en-US" b="1" dirty="0"/>
                        <a:t> Thomas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071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6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1832-9E2C-4B2A-80C5-26E4C3CE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4" y="365125"/>
            <a:ext cx="9229725" cy="1325563"/>
          </a:xfrm>
        </p:spPr>
        <p:txBody>
          <a:bodyPr/>
          <a:lstStyle/>
          <a:p>
            <a:r>
              <a:rPr lang="en-US" b="1" dirty="0"/>
              <a:t>Treasurer’s Report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9D7B220-EA85-49AD-9B3B-7610000EBCF9}"/>
              </a:ext>
            </a:extLst>
          </p:cNvPr>
          <p:cNvSpPr/>
          <p:nvPr/>
        </p:nvSpPr>
        <p:spPr>
          <a:xfrm>
            <a:off x="428624" y="1579563"/>
            <a:ext cx="12611101" cy="381000"/>
          </a:xfrm>
          <a:prstGeom prst="mathMin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F747B-251D-4F81-AA4E-A2048C04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2"/>
          <a:stretch/>
        </p:blipFill>
        <p:spPr>
          <a:xfrm>
            <a:off x="9723965" y="687992"/>
            <a:ext cx="904875" cy="8915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57EFC8-4283-453B-9545-213B0AA5A445}"/>
              </a:ext>
            </a:extLst>
          </p:cNvPr>
          <p:cNvSpPr/>
          <p:nvPr/>
        </p:nvSpPr>
        <p:spPr>
          <a:xfrm>
            <a:off x="8728155" y="471596"/>
            <a:ext cx="2896496" cy="14889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Join Online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88AC2-6998-4E0B-8CD8-65DBBA28E1EF}"/>
              </a:ext>
            </a:extLst>
          </p:cNvPr>
          <p:cNvSpPr/>
          <p:nvPr/>
        </p:nvSpPr>
        <p:spPr>
          <a:xfrm>
            <a:off x="2641599" y="2979017"/>
            <a:ext cx="312189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2022 - 2023 SY 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 + Actuals</a:t>
            </a:r>
          </a:p>
          <a:p>
            <a:pPr algn="ctr"/>
            <a:r>
              <a:rPr lang="en-US" sz="2000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(as of April Bank Statement)</a:t>
            </a:r>
            <a:endParaRPr lang="en-US" sz="2000" b="0" i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46DCB-46B8-5AE1-1D6F-4CD533E93F62}"/>
              </a:ext>
            </a:extLst>
          </p:cNvPr>
          <p:cNvSpPr txBox="1"/>
          <p:nvPr/>
        </p:nvSpPr>
        <p:spPr>
          <a:xfrm>
            <a:off x="9315449" y="6022986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Meeting Attendee Sign-in Sheet: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C5DEC4-D797-9BF6-8A66-F24AD338D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5979707"/>
            <a:ext cx="697230" cy="689610"/>
          </a:xfrm>
          <a:prstGeom prst="rect">
            <a:avLst/>
          </a:prstGeom>
        </p:spPr>
      </p:pic>
      <p:pic>
        <p:nvPicPr>
          <p:cNvPr id="1026" name="Picture 2" descr="Income Expenses Stock Illustrations – 6,619 Income Expenses Stock  Illustrations, Vectors &amp; Clipart - Dreamstime">
            <a:extLst>
              <a:ext uri="{FF2B5EF4-FFF2-40B4-BE49-F238E27FC236}">
                <a16:creationId xmlns:a16="http://schemas.microsoft.com/office/drawing/2014/main" id="{4CDF52E9-E6C4-3AA1-8742-5499C40E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0" y="2136561"/>
            <a:ext cx="4530436" cy="35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0C749D-8BB3-E508-33ED-B538C02EED14}"/>
              </a:ext>
            </a:extLst>
          </p:cNvPr>
          <p:cNvSpPr txBox="1"/>
          <p:nvPr/>
        </p:nvSpPr>
        <p:spPr>
          <a:xfrm>
            <a:off x="3819331" y="5610375"/>
            <a:ext cx="455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Presented by: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Janay Pulliam, Treasurer</a:t>
            </a:r>
          </a:p>
        </p:txBody>
      </p:sp>
    </p:spTree>
    <p:extLst>
      <p:ext uri="{BB962C8B-B14F-4D97-AF65-F5344CB8AC3E}">
        <p14:creationId xmlns:p14="http://schemas.microsoft.com/office/powerpoint/2010/main" val="115355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A5A5A5"/>
      </a:dk2>
      <a:lt2>
        <a:srgbClr val="E7E6E6"/>
      </a:lt2>
      <a:accent1>
        <a:srgbClr val="0033CC"/>
      </a:accent1>
      <a:accent2>
        <a:srgbClr val="FFFF00"/>
      </a:accent2>
      <a:accent3>
        <a:srgbClr val="FF0000"/>
      </a:accent3>
      <a:accent4>
        <a:srgbClr val="FF9900"/>
      </a:accent4>
      <a:accent5>
        <a:srgbClr val="00B050"/>
      </a:accent5>
      <a:accent6>
        <a:srgbClr val="FFFFFF"/>
      </a:accent6>
      <a:hlink>
        <a:srgbClr val="0000FF"/>
      </a:hlink>
      <a:folHlink>
        <a:srgbClr val="2E75B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b9eef5b-bf6b-4400-b8a1-52d3da801be0}" enabled="1" method="Privileged" siteId="{548d26ab-8caa-49e1-97c2-a1b1a06cc39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13006</TotalTime>
  <Words>476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Agenda</vt:lpstr>
      <vt:lpstr>Attendee Sign-in Sheet</vt:lpstr>
      <vt:lpstr>President’s Report</vt:lpstr>
      <vt:lpstr>Principal’s Updates</vt:lpstr>
      <vt:lpstr>Unfinished Business</vt:lpstr>
      <vt:lpstr>New Business</vt:lpstr>
      <vt:lpstr>New Business – Current Nominations</vt:lpstr>
      <vt:lpstr>Treasurer’s Report</vt:lpstr>
      <vt:lpstr>Announcements: Year-End Provisions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DIONNE ROBERTS</dc:creator>
  <cp:lastModifiedBy>DIONNE ROBERTS</cp:lastModifiedBy>
  <cp:revision>57</cp:revision>
  <dcterms:created xsi:type="dcterms:W3CDTF">2022-09-07T16:36:00Z</dcterms:created>
  <dcterms:modified xsi:type="dcterms:W3CDTF">2023-05-17T13:35:03Z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9eef5b-bf6b-4400-b8a1-52d3da801be0_Enabled">
    <vt:lpwstr>true</vt:lpwstr>
  </property>
  <property fmtid="{D5CDD505-2E9C-101B-9397-08002B2CF9AE}" pid="3" name="MSIP_Label_fb9eef5b-bf6b-4400-b8a1-52d3da801be0_SetDate">
    <vt:lpwstr>2022-09-07T17:14:23Z</vt:lpwstr>
  </property>
  <property fmtid="{D5CDD505-2E9C-101B-9397-08002B2CF9AE}" pid="4" name="MSIP_Label_fb9eef5b-bf6b-4400-b8a1-52d3da801be0_Method">
    <vt:lpwstr>Privileged</vt:lpwstr>
  </property>
  <property fmtid="{D5CDD505-2E9C-101B-9397-08002B2CF9AE}" pid="5" name="MSIP_Label_fb9eef5b-bf6b-4400-b8a1-52d3da801be0_Name">
    <vt:lpwstr>fb9eef5b-bf6b-4400-b8a1-52d3da801be0</vt:lpwstr>
  </property>
  <property fmtid="{D5CDD505-2E9C-101B-9397-08002B2CF9AE}" pid="6" name="MSIP_Label_fb9eef5b-bf6b-4400-b8a1-52d3da801be0_SiteId">
    <vt:lpwstr>548d26ab-8caa-49e1-97c2-a1b1a06cc39c</vt:lpwstr>
  </property>
  <property fmtid="{D5CDD505-2E9C-101B-9397-08002B2CF9AE}" pid="7" name="MSIP_Label_fb9eef5b-bf6b-4400-b8a1-52d3da801be0_ActionId">
    <vt:lpwstr>20b76e3c-5ecc-4738-8cd5-644a8c627582</vt:lpwstr>
  </property>
  <property fmtid="{D5CDD505-2E9C-101B-9397-08002B2CF9AE}" pid="8" name="MSIP_Label_fb9eef5b-bf6b-4400-b8a1-52d3da801be0_ContentBits">
    <vt:lpwstr>0</vt:lpwstr>
  </property>
</Properties>
</file>