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8" r:id="rId4"/>
    <p:sldId id="275" r:id="rId5"/>
    <p:sldId id="260" r:id="rId6"/>
    <p:sldId id="277" r:id="rId7"/>
    <p:sldId id="284" r:id="rId8"/>
    <p:sldId id="281" r:id="rId9"/>
    <p:sldId id="261" r:id="rId10"/>
    <p:sldId id="282" r:id="rId11"/>
    <p:sldId id="262" r:id="rId12"/>
    <p:sldId id="280" r:id="rId13"/>
    <p:sldId id="263" r:id="rId14"/>
    <p:sldId id="276" r:id="rId15"/>
    <p:sldId id="264" r:id="rId16"/>
    <p:sldId id="28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E01"/>
    <a:srgbClr val="000000"/>
    <a:srgbClr val="FFFFCC"/>
    <a:srgbClr val="DDDDDD"/>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2136"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ONNE ROBERTS" userId="35452c7a-3521-4184-b280-d0d58617f175" providerId="ADAL" clId="{C4DD4006-153E-41C5-BDA2-DA8FDDEED979}"/>
    <pc:docChg chg="delSld modSld">
      <pc:chgData name="DIONNE ROBERTS" userId="35452c7a-3521-4184-b280-d0d58617f175" providerId="ADAL" clId="{C4DD4006-153E-41C5-BDA2-DA8FDDEED979}" dt="2022-12-12T15:46:44.255" v="1" actId="47"/>
      <pc:docMkLst>
        <pc:docMk/>
      </pc:docMkLst>
      <pc:sldChg chg="del">
        <pc:chgData name="DIONNE ROBERTS" userId="35452c7a-3521-4184-b280-d0d58617f175" providerId="ADAL" clId="{C4DD4006-153E-41C5-BDA2-DA8FDDEED979}" dt="2022-12-12T15:46:44.255" v="1" actId="47"/>
        <pc:sldMkLst>
          <pc:docMk/>
          <pc:sldMk cId="652540579" sldId="259"/>
        </pc:sldMkLst>
      </pc:sldChg>
      <pc:sldChg chg="modSp mod">
        <pc:chgData name="DIONNE ROBERTS" userId="35452c7a-3521-4184-b280-d0d58617f175" providerId="ADAL" clId="{C4DD4006-153E-41C5-BDA2-DA8FDDEED979}" dt="2022-12-10T15:45:15.146" v="0" actId="20577"/>
        <pc:sldMkLst>
          <pc:docMk/>
          <pc:sldMk cId="3065796436" sldId="283"/>
        </pc:sldMkLst>
        <pc:spChg chg="mod">
          <ac:chgData name="DIONNE ROBERTS" userId="35452c7a-3521-4184-b280-d0d58617f175" providerId="ADAL" clId="{C4DD4006-153E-41C5-BDA2-DA8FDDEED979}" dt="2022-12-10T15:45:15.146" v="0" actId="20577"/>
          <ac:spMkLst>
            <pc:docMk/>
            <pc:sldMk cId="3065796436" sldId="283"/>
            <ac:spMk id="3" creationId="{A258C19C-85A8-4F6A-88C6-4D69ED4685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E1DE-B33D-4016-81F0-E3417AEFC8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0FBE60-76AC-4B73-B202-B22205FE2C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F9CC10-FF49-4C85-B7DA-D658493892B7}"/>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5" name="Footer Placeholder 4">
            <a:extLst>
              <a:ext uri="{FF2B5EF4-FFF2-40B4-BE49-F238E27FC236}">
                <a16:creationId xmlns:a16="http://schemas.microsoft.com/office/drawing/2014/main" id="{9CB0249E-A356-4133-8D83-DDC33C3A31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3F436F-85C1-4C4A-A26A-7B8178AE7D18}"/>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7" name="Rectangle 6">
            <a:extLst>
              <a:ext uri="{FF2B5EF4-FFF2-40B4-BE49-F238E27FC236}">
                <a16:creationId xmlns:a16="http://schemas.microsoft.com/office/drawing/2014/main" id="{D8F6C929-6FF1-4BA8-83A4-5BCEC8D25A34}"/>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8181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5999B-FE82-4B9F-B977-868E030186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0207BA-A738-42E4-9E0F-79B4099E4B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AD044-AC90-47DD-BDDD-E3CC3DBD3CB0}"/>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5" name="Footer Placeholder 4">
            <a:extLst>
              <a:ext uri="{FF2B5EF4-FFF2-40B4-BE49-F238E27FC236}">
                <a16:creationId xmlns:a16="http://schemas.microsoft.com/office/drawing/2014/main" id="{C099619E-4D63-431E-8629-3E15A21C1F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6EC2EF-2B89-402A-856F-D276550A8F76}"/>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7" name="Rectangle 6">
            <a:extLst>
              <a:ext uri="{FF2B5EF4-FFF2-40B4-BE49-F238E27FC236}">
                <a16:creationId xmlns:a16="http://schemas.microsoft.com/office/drawing/2014/main" id="{E25DC822-C035-427F-85E6-7165F4E0EC07}"/>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5859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0B170-FE45-40CD-81FC-B1DBF5E24A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1745AD-DC74-447A-9AAF-0908C432C7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866245-51EB-41E9-8B65-9C925EAD1538}"/>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5" name="Footer Placeholder 4">
            <a:extLst>
              <a:ext uri="{FF2B5EF4-FFF2-40B4-BE49-F238E27FC236}">
                <a16:creationId xmlns:a16="http://schemas.microsoft.com/office/drawing/2014/main" id="{5D631962-2B02-451E-A258-2826ADF0B5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A392EA7-7C38-463A-AEBD-3067281AE68F}"/>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7" name="Rectangle 6">
            <a:extLst>
              <a:ext uri="{FF2B5EF4-FFF2-40B4-BE49-F238E27FC236}">
                <a16:creationId xmlns:a16="http://schemas.microsoft.com/office/drawing/2014/main" id="{BF9F8CA5-EA75-4215-8C51-DDF22EFBE0CF}"/>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2349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C70EB-081F-4C67-B63E-370FEC2AB1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FD45B5-B6D4-489D-B3CE-D6742CD3DA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40B9C5-7A58-4FDE-ADC1-A8600ECF2195}"/>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5" name="Footer Placeholder 4">
            <a:extLst>
              <a:ext uri="{FF2B5EF4-FFF2-40B4-BE49-F238E27FC236}">
                <a16:creationId xmlns:a16="http://schemas.microsoft.com/office/drawing/2014/main" id="{8A9B7591-4D0A-4432-B414-F924E1193E5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A80593-EE89-49FB-8410-40FF6472312D}"/>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7" name="Rectangle 6">
            <a:extLst>
              <a:ext uri="{FF2B5EF4-FFF2-40B4-BE49-F238E27FC236}">
                <a16:creationId xmlns:a16="http://schemas.microsoft.com/office/drawing/2014/main" id="{9233B452-2C79-4AB1-84BC-13042CEAB5B6}"/>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052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C4868-851D-417D-BFCC-3BC26CBA86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DCB799-5DA0-45DB-84F8-3DB66B5B63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E5E65C-AEA7-4C80-93F3-89AB7069B097}"/>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5" name="Footer Placeholder 4">
            <a:extLst>
              <a:ext uri="{FF2B5EF4-FFF2-40B4-BE49-F238E27FC236}">
                <a16:creationId xmlns:a16="http://schemas.microsoft.com/office/drawing/2014/main" id="{ED4CF9F1-AC4E-4CCC-9306-5782FF047C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47F6E-70B3-41B0-B394-C9A22CC1F760}"/>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7" name="Rectangle 6">
            <a:extLst>
              <a:ext uri="{FF2B5EF4-FFF2-40B4-BE49-F238E27FC236}">
                <a16:creationId xmlns:a16="http://schemas.microsoft.com/office/drawing/2014/main" id="{C752BF16-631D-4239-A056-6C392654E33D}"/>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66124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2F75-3789-4861-A7B1-EC94DAEC3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09C509-ADEB-4375-8891-D832CD8135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9160B0-759F-4198-9F60-7270B76667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9E2AF9-E96D-4C27-8AAC-E3F8EF473C68}"/>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6" name="Footer Placeholder 5">
            <a:extLst>
              <a:ext uri="{FF2B5EF4-FFF2-40B4-BE49-F238E27FC236}">
                <a16:creationId xmlns:a16="http://schemas.microsoft.com/office/drawing/2014/main" id="{E4693F18-5A5F-48AC-BD6B-56661E9D0A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C674A2-BD20-4781-A3B9-BC618AD6515C}"/>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8" name="Rectangle 7">
            <a:extLst>
              <a:ext uri="{FF2B5EF4-FFF2-40B4-BE49-F238E27FC236}">
                <a16:creationId xmlns:a16="http://schemas.microsoft.com/office/drawing/2014/main" id="{7A3E784D-7DDA-4934-B45A-130913CC9F97}"/>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17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F76A7-E250-4B83-BAFC-7164390A9B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F04529-4B05-4DA2-AD7A-633EEBB2C9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EF32D9-2EBC-44D3-B335-2FD3AA8C21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584157-BD53-483D-B2B9-EC132AA27F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69DF86-2E17-4A83-A98C-9A3F91F2A9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DBBA7C-815C-4938-A76C-313CE1E18906}"/>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8" name="Footer Placeholder 7">
            <a:extLst>
              <a:ext uri="{FF2B5EF4-FFF2-40B4-BE49-F238E27FC236}">
                <a16:creationId xmlns:a16="http://schemas.microsoft.com/office/drawing/2014/main" id="{9ED5F146-F323-4DF4-A167-8F9A15DF6A2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39F4EE-478E-4311-878F-84BD0885E6D5}"/>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10" name="Rectangle 9">
            <a:extLst>
              <a:ext uri="{FF2B5EF4-FFF2-40B4-BE49-F238E27FC236}">
                <a16:creationId xmlns:a16="http://schemas.microsoft.com/office/drawing/2014/main" id="{A3B7032A-387C-4D70-81C2-09408837CEE1}"/>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29453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70CB8-5317-461B-888D-AA0A72FD30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2C29AC-9501-467E-A643-F86FE9C18F73}"/>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4" name="Footer Placeholder 3">
            <a:extLst>
              <a:ext uri="{FF2B5EF4-FFF2-40B4-BE49-F238E27FC236}">
                <a16:creationId xmlns:a16="http://schemas.microsoft.com/office/drawing/2014/main" id="{044F9E91-E90D-42C3-A889-4F0A120059A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D369F44-F70C-473F-AA08-4AC28CC43E50}"/>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6" name="Rectangle 5">
            <a:extLst>
              <a:ext uri="{FF2B5EF4-FFF2-40B4-BE49-F238E27FC236}">
                <a16:creationId xmlns:a16="http://schemas.microsoft.com/office/drawing/2014/main" id="{EEA72043-E1C9-4B18-B78E-B2A62E6F5CCD}"/>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45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16E5DF-B320-455C-B59E-A70C057FAAC8}"/>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3" name="Footer Placeholder 2">
            <a:extLst>
              <a:ext uri="{FF2B5EF4-FFF2-40B4-BE49-F238E27FC236}">
                <a16:creationId xmlns:a16="http://schemas.microsoft.com/office/drawing/2014/main" id="{1CEB27D7-CB46-46DD-A181-FFFA37CC873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3E6D4DD-BF87-49CB-BF58-6A9CA1275CC8}"/>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5" name="Rectangle 4">
            <a:extLst>
              <a:ext uri="{FF2B5EF4-FFF2-40B4-BE49-F238E27FC236}">
                <a16:creationId xmlns:a16="http://schemas.microsoft.com/office/drawing/2014/main" id="{A12D7028-EDF7-447E-8B04-9D826B952222}"/>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3157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E97FB-CBBF-43F5-B52E-7550EAF393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CE9445-9317-436A-ABDB-FE51C367B9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2C55F5-CDC6-4C07-B522-0C64E8923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E73EE7-8D93-4688-9416-14BBC328CE1A}"/>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6" name="Footer Placeholder 5">
            <a:extLst>
              <a:ext uri="{FF2B5EF4-FFF2-40B4-BE49-F238E27FC236}">
                <a16:creationId xmlns:a16="http://schemas.microsoft.com/office/drawing/2014/main" id="{12E425D4-4E95-4363-9EDF-169BB0A9CD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C8B110-26A9-463F-859A-CA1F90F71D54}"/>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8" name="Rectangle 7">
            <a:extLst>
              <a:ext uri="{FF2B5EF4-FFF2-40B4-BE49-F238E27FC236}">
                <a16:creationId xmlns:a16="http://schemas.microsoft.com/office/drawing/2014/main" id="{835D515A-9975-4806-BB8C-96DC52024A88}"/>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2278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2128B-B4D6-4490-ADB7-6E10CFFC20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0F139B-B572-4D1A-9111-126E79C38D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F57A948-978B-4856-A7D8-E00CFE7E9E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DD7216-8A43-4422-BEE0-3243962C86C1}"/>
              </a:ext>
            </a:extLst>
          </p:cNvPr>
          <p:cNvSpPr>
            <a:spLocks noGrp="1"/>
          </p:cNvSpPr>
          <p:nvPr>
            <p:ph type="dt" sz="half" idx="10"/>
          </p:nvPr>
        </p:nvSpPr>
        <p:spPr/>
        <p:txBody>
          <a:bodyPr/>
          <a:lstStyle/>
          <a:p>
            <a:fld id="{1FBBFBC1-742F-459A-AC81-9F4D5B8A863B}" type="datetimeFigureOut">
              <a:rPr lang="en-US" smtClean="0"/>
              <a:t>12/8/2022</a:t>
            </a:fld>
            <a:endParaRPr lang="en-US" dirty="0"/>
          </a:p>
        </p:txBody>
      </p:sp>
      <p:sp>
        <p:nvSpPr>
          <p:cNvPr id="6" name="Footer Placeholder 5">
            <a:extLst>
              <a:ext uri="{FF2B5EF4-FFF2-40B4-BE49-F238E27FC236}">
                <a16:creationId xmlns:a16="http://schemas.microsoft.com/office/drawing/2014/main" id="{E82C7FA8-15A5-4A6F-9D56-2263014827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58CBA5-6715-435D-9465-36560BC47B22}"/>
              </a:ext>
            </a:extLst>
          </p:cNvPr>
          <p:cNvSpPr>
            <a:spLocks noGrp="1"/>
          </p:cNvSpPr>
          <p:nvPr>
            <p:ph type="sldNum" sz="quarter" idx="12"/>
          </p:nvPr>
        </p:nvSpPr>
        <p:spPr/>
        <p:txBody>
          <a:bodyPr/>
          <a:lstStyle/>
          <a:p>
            <a:fld id="{FC2C4A38-E16E-43FD-8728-5E17CF510159}" type="slidenum">
              <a:rPr lang="en-US" smtClean="0"/>
              <a:t>‹#›</a:t>
            </a:fld>
            <a:endParaRPr lang="en-US" dirty="0"/>
          </a:p>
        </p:txBody>
      </p:sp>
      <p:sp>
        <p:nvSpPr>
          <p:cNvPr id="8" name="Rectangle 7">
            <a:extLst>
              <a:ext uri="{FF2B5EF4-FFF2-40B4-BE49-F238E27FC236}">
                <a16:creationId xmlns:a16="http://schemas.microsoft.com/office/drawing/2014/main" id="{0E68D3CC-2178-40E8-AF9A-A777DEA484E2}"/>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876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3E8A02-4D83-4568-AB88-B50F20BB17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3F0C00-7A9C-44C5-80FB-988F7708B3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9662C-0015-4619-970B-E67F119F7F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BFBC1-742F-459A-AC81-9F4D5B8A863B}" type="datetimeFigureOut">
              <a:rPr lang="en-US" smtClean="0"/>
              <a:t>12/8/2022</a:t>
            </a:fld>
            <a:endParaRPr lang="en-US" dirty="0"/>
          </a:p>
        </p:txBody>
      </p:sp>
      <p:sp>
        <p:nvSpPr>
          <p:cNvPr id="5" name="Footer Placeholder 4">
            <a:extLst>
              <a:ext uri="{FF2B5EF4-FFF2-40B4-BE49-F238E27FC236}">
                <a16:creationId xmlns:a16="http://schemas.microsoft.com/office/drawing/2014/main" id="{2868D609-0BC3-49BB-8DBB-FC853220B6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236E531-94D4-4557-8072-785740782D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C4A38-E16E-43FD-8728-5E17CF510159}" type="slidenum">
              <a:rPr lang="en-US" smtClean="0"/>
              <a:t>‹#›</a:t>
            </a:fld>
            <a:endParaRPr lang="en-US" dirty="0"/>
          </a:p>
        </p:txBody>
      </p:sp>
      <p:pic>
        <p:nvPicPr>
          <p:cNvPr id="10" name="Picture 9" descr="Logo, icon&#10;&#10;Description automatically generated">
            <a:extLst>
              <a:ext uri="{FF2B5EF4-FFF2-40B4-BE49-F238E27FC236}">
                <a16:creationId xmlns:a16="http://schemas.microsoft.com/office/drawing/2014/main" id="{77B42CD7-FD0A-4759-91CA-A0D006735ED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76177" y="118326"/>
            <a:ext cx="1738373" cy="1819160"/>
          </a:xfrm>
          <a:prstGeom prst="rect">
            <a:avLst/>
          </a:prstGeom>
        </p:spPr>
      </p:pic>
      <p:sp>
        <p:nvSpPr>
          <p:cNvPr id="11" name="Rectangle 10">
            <a:extLst>
              <a:ext uri="{FF2B5EF4-FFF2-40B4-BE49-F238E27FC236}">
                <a16:creationId xmlns:a16="http://schemas.microsoft.com/office/drawing/2014/main" id="{83EDEEC6-12D5-4D03-871F-978A8DF849CE}"/>
              </a:ext>
            </a:extLst>
          </p:cNvPr>
          <p:cNvSpPr/>
          <p:nvPr userDrawn="1"/>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1377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mailto:vicepresident@wolfcreekpta.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WCESredistricting@gmail.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rb.gy/7zodl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mailto:president@wolfcreekpta.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B24E2D-6072-4F48-9891-20F36052A5E9}"/>
              </a:ext>
            </a:extLst>
          </p:cNvPr>
          <p:cNvSpPr/>
          <p:nvPr/>
        </p:nvSpPr>
        <p:spPr>
          <a:xfrm>
            <a:off x="2201418" y="433685"/>
            <a:ext cx="8970276" cy="830997"/>
          </a:xfrm>
          <a:prstGeom prst="rect">
            <a:avLst/>
          </a:prstGeom>
          <a:noFill/>
        </p:spPr>
        <p:txBody>
          <a:bodyPr wrap="none" lIns="91440" tIns="45720" rIns="91440" bIns="45720">
            <a:spAutoFit/>
          </a:bodyPr>
          <a:lstStyle/>
          <a:p>
            <a:pPr algn="ctr"/>
            <a:r>
              <a:rPr lang="en-US" sz="4800" b="1" dirty="0">
                <a:ln w="13462">
                  <a:solidFill>
                    <a:schemeClr val="bg1"/>
                  </a:solidFill>
                  <a:prstDash val="solid"/>
                </a:ln>
                <a:solidFill>
                  <a:schemeClr val="tx1">
                    <a:lumMod val="85000"/>
                    <a:lumOff val="15000"/>
                  </a:schemeClr>
                </a:solidFill>
                <a:effectLst>
                  <a:outerShdw blurRad="50800" dist="38100" dir="10800000" algn="r" rotWithShape="0">
                    <a:prstClr val="black">
                      <a:alpha val="40000"/>
                    </a:prstClr>
                  </a:outerShdw>
                </a:effectLst>
              </a:rPr>
              <a:t>Wolf Creek Elementary School PTA</a:t>
            </a:r>
            <a:endParaRPr lang="en-US" sz="4800" b="1" cap="none" spc="0" dirty="0">
              <a:ln w="13462">
                <a:solidFill>
                  <a:schemeClr val="bg1"/>
                </a:solidFill>
                <a:prstDash val="solid"/>
              </a:ln>
              <a:solidFill>
                <a:schemeClr val="tx1">
                  <a:lumMod val="85000"/>
                  <a:lumOff val="15000"/>
                </a:schemeClr>
              </a:solidFill>
              <a:effectLst>
                <a:outerShdw blurRad="50800" dist="38100" dir="10800000" algn="r" rotWithShape="0">
                  <a:prstClr val="black">
                    <a:alpha val="40000"/>
                  </a:prstClr>
                </a:outerShdw>
              </a:effectLst>
            </a:endParaRPr>
          </a:p>
        </p:txBody>
      </p:sp>
      <p:pic>
        <p:nvPicPr>
          <p:cNvPr id="4" name="Picture 3">
            <a:extLst>
              <a:ext uri="{FF2B5EF4-FFF2-40B4-BE49-F238E27FC236}">
                <a16:creationId xmlns:a16="http://schemas.microsoft.com/office/drawing/2014/main" id="{611999C3-B5A7-46AD-B40C-046EFE0FD327}"/>
              </a:ext>
            </a:extLst>
          </p:cNvPr>
          <p:cNvPicPr>
            <a:picLocks noChangeAspect="1"/>
          </p:cNvPicPr>
          <p:nvPr/>
        </p:nvPicPr>
        <p:blipFill>
          <a:blip r:embed="rId2"/>
          <a:stretch>
            <a:fillRect/>
          </a:stretch>
        </p:blipFill>
        <p:spPr>
          <a:xfrm>
            <a:off x="2471737" y="2085975"/>
            <a:ext cx="7248525" cy="3429000"/>
          </a:xfrm>
          <a:prstGeom prst="rect">
            <a:avLst/>
          </a:prstGeom>
        </p:spPr>
      </p:pic>
      <p:sp>
        <p:nvSpPr>
          <p:cNvPr id="5" name="TextBox 4">
            <a:extLst>
              <a:ext uri="{FF2B5EF4-FFF2-40B4-BE49-F238E27FC236}">
                <a16:creationId xmlns:a16="http://schemas.microsoft.com/office/drawing/2014/main" id="{62D15AF6-1748-4E88-B8D3-8ED1283FF72B}"/>
              </a:ext>
            </a:extLst>
          </p:cNvPr>
          <p:cNvSpPr txBox="1"/>
          <p:nvPr/>
        </p:nvSpPr>
        <p:spPr>
          <a:xfrm>
            <a:off x="4086225" y="3057525"/>
            <a:ext cx="3876675" cy="1384995"/>
          </a:xfrm>
          <a:prstGeom prst="rect">
            <a:avLst/>
          </a:prstGeom>
          <a:solidFill>
            <a:schemeClr val="tx1">
              <a:lumMod val="75000"/>
              <a:lumOff val="25000"/>
            </a:schemeClr>
          </a:solidFill>
        </p:spPr>
        <p:txBody>
          <a:bodyPr wrap="square" rtlCol="0">
            <a:spAutoFit/>
          </a:bodyPr>
          <a:lstStyle/>
          <a:p>
            <a:pPr algn="ctr"/>
            <a:r>
              <a:rPr lang="en-US" sz="2800" b="1" dirty="0">
                <a:solidFill>
                  <a:schemeClr val="bg1"/>
                </a:solidFill>
              </a:rPr>
              <a:t>General Body </a:t>
            </a:r>
          </a:p>
          <a:p>
            <a:pPr algn="ctr"/>
            <a:r>
              <a:rPr lang="en-US" sz="2800" b="1" dirty="0">
                <a:solidFill>
                  <a:schemeClr val="bg1"/>
                </a:solidFill>
              </a:rPr>
              <a:t>PTA Meeting</a:t>
            </a:r>
          </a:p>
          <a:p>
            <a:pPr algn="ctr"/>
            <a:r>
              <a:rPr lang="en-US" sz="2800" b="1" dirty="0">
                <a:solidFill>
                  <a:schemeClr val="bg1"/>
                </a:solidFill>
              </a:rPr>
              <a:t>December 8, 2022</a:t>
            </a:r>
          </a:p>
        </p:txBody>
      </p:sp>
      <p:sp>
        <p:nvSpPr>
          <p:cNvPr id="6" name="Minus Sign 5">
            <a:extLst>
              <a:ext uri="{FF2B5EF4-FFF2-40B4-BE49-F238E27FC236}">
                <a16:creationId xmlns:a16="http://schemas.microsoft.com/office/drawing/2014/main" id="{4A1BB38D-6A0E-496C-8771-7A50F09DA4D1}"/>
              </a:ext>
            </a:extLst>
          </p:cNvPr>
          <p:cNvSpPr/>
          <p:nvPr/>
        </p:nvSpPr>
        <p:spPr>
          <a:xfrm>
            <a:off x="1893093" y="1109662"/>
            <a:ext cx="3643314" cy="35242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Minus Sign 12">
            <a:extLst>
              <a:ext uri="{FF2B5EF4-FFF2-40B4-BE49-F238E27FC236}">
                <a16:creationId xmlns:a16="http://schemas.microsoft.com/office/drawing/2014/main" id="{ACE93A2A-1CA5-466B-85FF-956ADE3290AD}"/>
              </a:ext>
            </a:extLst>
          </p:cNvPr>
          <p:cNvSpPr/>
          <p:nvPr/>
        </p:nvSpPr>
        <p:spPr>
          <a:xfrm>
            <a:off x="4864899" y="1109661"/>
            <a:ext cx="3643314" cy="35242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Minus Sign 13">
            <a:extLst>
              <a:ext uri="{FF2B5EF4-FFF2-40B4-BE49-F238E27FC236}">
                <a16:creationId xmlns:a16="http://schemas.microsoft.com/office/drawing/2014/main" id="{B52223F6-EF43-4F7F-BC3C-9665E8BF75BC}"/>
              </a:ext>
            </a:extLst>
          </p:cNvPr>
          <p:cNvSpPr/>
          <p:nvPr/>
        </p:nvSpPr>
        <p:spPr>
          <a:xfrm>
            <a:off x="7836705" y="1109661"/>
            <a:ext cx="3643314" cy="35242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8DD8F40E-EAA6-4D78-8565-9AC806D54168}"/>
              </a:ext>
            </a:extLst>
          </p:cNvPr>
          <p:cNvSpPr/>
          <p:nvPr/>
        </p:nvSpPr>
        <p:spPr>
          <a:xfrm>
            <a:off x="0" y="0"/>
            <a:ext cx="12192000" cy="6858000"/>
          </a:xfrm>
          <a:prstGeom prst="rect">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99845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Treasurer’s Report</a:t>
            </a:r>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DBF747B-251D-4F81-AA4E-A2048C041B0E}"/>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6" name="Rectangle 5">
            <a:extLst>
              <a:ext uri="{FF2B5EF4-FFF2-40B4-BE49-F238E27FC236}">
                <a16:creationId xmlns:a16="http://schemas.microsoft.com/office/drawing/2014/main" id="{BD57EFC8-4283-453B-9545-213B0AA5A445}"/>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pic>
        <p:nvPicPr>
          <p:cNvPr id="11" name="Picture 10">
            <a:extLst>
              <a:ext uri="{FF2B5EF4-FFF2-40B4-BE49-F238E27FC236}">
                <a16:creationId xmlns:a16="http://schemas.microsoft.com/office/drawing/2014/main" id="{9937BE80-F216-4149-A3A6-FAC3A26C7F05}"/>
              </a:ext>
            </a:extLst>
          </p:cNvPr>
          <p:cNvPicPr>
            <a:picLocks noChangeAspect="1"/>
          </p:cNvPicPr>
          <p:nvPr/>
        </p:nvPicPr>
        <p:blipFill>
          <a:blip r:embed="rId3"/>
          <a:stretch>
            <a:fillRect/>
          </a:stretch>
        </p:blipFill>
        <p:spPr>
          <a:xfrm>
            <a:off x="4099005" y="1960563"/>
            <a:ext cx="4667250" cy="4686300"/>
          </a:xfrm>
          <a:prstGeom prst="rect">
            <a:avLst/>
          </a:prstGeom>
        </p:spPr>
      </p:pic>
      <p:sp>
        <p:nvSpPr>
          <p:cNvPr id="7" name="Rectangle 6">
            <a:extLst>
              <a:ext uri="{FF2B5EF4-FFF2-40B4-BE49-F238E27FC236}">
                <a16:creationId xmlns:a16="http://schemas.microsoft.com/office/drawing/2014/main" id="{A9D88AC2-6998-4E0B-8CD8-65DBBA28E1EF}"/>
              </a:ext>
            </a:extLst>
          </p:cNvPr>
          <p:cNvSpPr/>
          <p:nvPr/>
        </p:nvSpPr>
        <p:spPr>
          <a:xfrm>
            <a:off x="-1941441" y="3556784"/>
            <a:ext cx="8091263" cy="954107"/>
          </a:xfrm>
          <a:prstGeom prst="rect">
            <a:avLst/>
          </a:prstGeom>
          <a:noFill/>
        </p:spPr>
        <p:txBody>
          <a:bodyPr wrap="square" lIns="91440" tIns="45720" rIns="91440" bIns="45720">
            <a:spAutoFit/>
          </a:bodyPr>
          <a:lstStyle/>
          <a:p>
            <a:pPr algn="ctr"/>
            <a:r>
              <a:rPr lang="en-US" sz="2800" b="0" cap="none" spc="0" dirty="0">
                <a:ln w="0"/>
                <a:solidFill>
                  <a:schemeClr val="tx1"/>
                </a:solidFill>
                <a:effectLst>
                  <a:outerShdw blurRad="38100" dist="19050" dir="2700000" algn="tl" rotWithShape="0">
                    <a:schemeClr val="dk1">
                      <a:alpha val="40000"/>
                    </a:schemeClr>
                  </a:outerShdw>
                </a:effectLst>
              </a:rPr>
              <a:t>Proposed Budget</a:t>
            </a:r>
          </a:p>
          <a:p>
            <a:pPr algn="ctr"/>
            <a:r>
              <a:rPr lang="en-US" sz="2800" b="0" cap="none" spc="0" dirty="0">
                <a:ln w="0"/>
                <a:solidFill>
                  <a:schemeClr val="tx1"/>
                </a:solidFill>
                <a:effectLst>
                  <a:outerShdw blurRad="38100" dist="19050" dir="2700000" algn="tl" rotWithShape="0">
                    <a:schemeClr val="dk1">
                      <a:alpha val="40000"/>
                    </a:schemeClr>
                  </a:outerShdw>
                </a:effectLst>
              </a:rPr>
              <a:t>(2022-2023 SY)</a:t>
            </a:r>
          </a:p>
        </p:txBody>
      </p:sp>
    </p:spTree>
    <p:extLst>
      <p:ext uri="{BB962C8B-B14F-4D97-AF65-F5344CB8AC3E}">
        <p14:creationId xmlns:p14="http://schemas.microsoft.com/office/powerpoint/2010/main" val="1153550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Unfinished Business</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2021304" y="2324099"/>
            <a:ext cx="9332495" cy="3852863"/>
          </a:xfrm>
        </p:spPr>
        <p:txBody>
          <a:bodyPr>
            <a:normAutofit/>
          </a:bodyPr>
          <a:lstStyle/>
          <a:p>
            <a:r>
              <a:rPr lang="en-US" b="1" dirty="0"/>
              <a:t>2021-2022 Campus Beautification Project</a:t>
            </a:r>
          </a:p>
          <a:p>
            <a:pPr lvl="1"/>
            <a:r>
              <a:rPr lang="en-US" sz="2800" dirty="0"/>
              <a:t>Wall wraps: Cafeteria, Foyer, Windows, Bus Area Posts</a:t>
            </a:r>
          </a:p>
          <a:p>
            <a:pPr lvl="1"/>
            <a:r>
              <a:rPr lang="en-US" sz="2800" dirty="0"/>
              <a:t>Installation To Be Scheduled After Holidays</a:t>
            </a:r>
          </a:p>
          <a:p>
            <a:r>
              <a:rPr lang="en-US" b="1" dirty="0"/>
              <a:t>Incomplete Setup of Basketball Goals Received Last Year</a:t>
            </a:r>
          </a:p>
          <a:p>
            <a:pPr lvl="1"/>
            <a:r>
              <a:rPr lang="en-US" sz="2800" dirty="0"/>
              <a:t>Any parents available to help with below? </a:t>
            </a:r>
          </a:p>
          <a:p>
            <a:pPr lvl="2"/>
            <a:r>
              <a:rPr lang="en-US" sz="2800" dirty="0"/>
              <a:t>Ordering missing parts and/or </a:t>
            </a:r>
          </a:p>
          <a:p>
            <a:pPr lvl="2"/>
            <a:r>
              <a:rPr lang="en-US" sz="2800" dirty="0"/>
              <a:t>Completing setup</a:t>
            </a:r>
          </a:p>
          <a:p>
            <a:pPr lvl="1"/>
            <a:endParaRPr lang="en-US" sz="2800" dirty="0"/>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85E601CB-4BEF-4DAB-A343-869BEDFD0DF0}"/>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8" name="Rectangle 7">
            <a:extLst>
              <a:ext uri="{FF2B5EF4-FFF2-40B4-BE49-F238E27FC236}">
                <a16:creationId xmlns:a16="http://schemas.microsoft.com/office/drawing/2014/main" id="{3FD5F23E-276F-48BC-B3E2-51D8594806EE}"/>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sp>
        <p:nvSpPr>
          <p:cNvPr id="9" name="TextBox 8">
            <a:extLst>
              <a:ext uri="{FF2B5EF4-FFF2-40B4-BE49-F238E27FC236}">
                <a16:creationId xmlns:a16="http://schemas.microsoft.com/office/drawing/2014/main" id="{5492517A-50CA-47B0-9977-464044EBACA6}"/>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10" name="Picture 9">
            <a:extLst>
              <a:ext uri="{FF2B5EF4-FFF2-40B4-BE49-F238E27FC236}">
                <a16:creationId xmlns:a16="http://schemas.microsoft.com/office/drawing/2014/main" id="{B0493220-826A-40BD-83FE-7A8A735761A5}"/>
              </a:ext>
            </a:extLst>
          </p:cNvPr>
          <p:cNvPicPr>
            <a:picLocks noChangeAspect="1"/>
          </p:cNvPicPr>
          <p:nvPr/>
        </p:nvPicPr>
        <p:blipFill rotWithShape="1">
          <a:blip r:embed="rId3"/>
          <a:srcRect t="2941" b="12465"/>
          <a:stretch/>
        </p:blipFill>
        <p:spPr>
          <a:xfrm>
            <a:off x="11353799" y="5960199"/>
            <a:ext cx="778507" cy="771904"/>
          </a:xfrm>
          <a:prstGeom prst="rect">
            <a:avLst/>
          </a:prstGeom>
        </p:spPr>
      </p:pic>
    </p:spTree>
    <p:extLst>
      <p:ext uri="{BB962C8B-B14F-4D97-AF65-F5344CB8AC3E}">
        <p14:creationId xmlns:p14="http://schemas.microsoft.com/office/powerpoint/2010/main" val="1416623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w: Right 7">
            <a:extLst>
              <a:ext uri="{FF2B5EF4-FFF2-40B4-BE49-F238E27FC236}">
                <a16:creationId xmlns:a16="http://schemas.microsoft.com/office/drawing/2014/main" id="{477D90FA-E535-4129-821C-EBE64D9749EF}"/>
              </a:ext>
            </a:extLst>
          </p:cNvPr>
          <p:cNvSpPr/>
          <p:nvPr/>
        </p:nvSpPr>
        <p:spPr>
          <a:xfrm>
            <a:off x="5830007" y="440927"/>
            <a:ext cx="1937441" cy="662782"/>
          </a:xfrm>
          <a:prstGeom prst="rightArrow">
            <a:avLst/>
          </a:prstGeom>
          <a:solidFill>
            <a:schemeClr val="accent5">
              <a:lumMod val="75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2" y="109536"/>
            <a:ext cx="9229725" cy="1325563"/>
          </a:xfrm>
        </p:spPr>
        <p:txBody>
          <a:bodyPr/>
          <a:lstStyle/>
          <a:p>
            <a:r>
              <a:rPr lang="en-US" b="1" dirty="0"/>
              <a:t>New Business</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3791507" y="1766490"/>
            <a:ext cx="9332495" cy="5245896"/>
          </a:xfrm>
        </p:spPr>
        <p:txBody>
          <a:bodyPr>
            <a:noAutofit/>
          </a:bodyPr>
          <a:lstStyle/>
          <a:p>
            <a:r>
              <a:rPr lang="en-US" sz="3600" b="1" dirty="0"/>
              <a:t>Join A Committee:</a:t>
            </a:r>
          </a:p>
          <a:p>
            <a:pPr lvl="1">
              <a:spcAft>
                <a:spcPts val="600"/>
              </a:spcAft>
            </a:pPr>
            <a:r>
              <a:rPr lang="en-US" sz="3600" dirty="0"/>
              <a:t>Membership</a:t>
            </a:r>
          </a:p>
          <a:p>
            <a:pPr lvl="1">
              <a:spcAft>
                <a:spcPts val="600"/>
              </a:spcAft>
            </a:pPr>
            <a:r>
              <a:rPr lang="en-US" sz="3600" dirty="0"/>
              <a:t>Family Engagement</a:t>
            </a:r>
          </a:p>
          <a:p>
            <a:pPr lvl="1">
              <a:spcAft>
                <a:spcPts val="600"/>
              </a:spcAft>
            </a:pPr>
            <a:r>
              <a:rPr lang="en-US" sz="3600" dirty="0"/>
              <a:t>Social Media</a:t>
            </a:r>
          </a:p>
          <a:p>
            <a:pPr lvl="1">
              <a:spcAft>
                <a:spcPts val="600"/>
              </a:spcAft>
            </a:pPr>
            <a:r>
              <a:rPr lang="en-US" sz="3600" dirty="0"/>
              <a:t>Event Planning</a:t>
            </a:r>
          </a:p>
          <a:p>
            <a:pPr lvl="1">
              <a:spcAft>
                <a:spcPts val="600"/>
              </a:spcAft>
            </a:pPr>
            <a:r>
              <a:rPr lang="en-US" sz="3600" dirty="0"/>
              <a:t>Redistricting</a:t>
            </a:r>
          </a:p>
        </p:txBody>
      </p:sp>
      <p:sp>
        <p:nvSpPr>
          <p:cNvPr id="4" name="Minus Sign 3">
            <a:extLst>
              <a:ext uri="{FF2B5EF4-FFF2-40B4-BE49-F238E27FC236}">
                <a16:creationId xmlns:a16="http://schemas.microsoft.com/office/drawing/2014/main" id="{39D7B220-EA85-49AD-9B3B-7610000EBCF9}"/>
              </a:ext>
            </a:extLst>
          </p:cNvPr>
          <p:cNvSpPr/>
          <p:nvPr/>
        </p:nvSpPr>
        <p:spPr>
          <a:xfrm>
            <a:off x="433385" y="986631"/>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59F136F9-5063-407C-8C1E-ABF6637D82D9}"/>
              </a:ext>
            </a:extLst>
          </p:cNvPr>
          <p:cNvSpPr txBox="1"/>
          <p:nvPr/>
        </p:nvSpPr>
        <p:spPr>
          <a:xfrm>
            <a:off x="5830007" y="575593"/>
            <a:ext cx="6068440" cy="369332"/>
          </a:xfrm>
          <a:prstGeom prst="rect">
            <a:avLst/>
          </a:prstGeom>
          <a:noFill/>
        </p:spPr>
        <p:txBody>
          <a:bodyPr wrap="square" rtlCol="0">
            <a:spAutoFit/>
          </a:bodyPr>
          <a:lstStyle/>
          <a:p>
            <a:r>
              <a:rPr lang="en-US" b="1" dirty="0">
                <a:solidFill>
                  <a:schemeClr val="bg1"/>
                </a:solidFill>
              </a:rPr>
              <a:t>Sign up online:   </a:t>
            </a:r>
            <a:r>
              <a:rPr lang="en-US" b="1" dirty="0">
                <a:solidFill>
                  <a:schemeClr val="accent5">
                    <a:lumMod val="75000"/>
                  </a:schemeClr>
                </a:solidFill>
              </a:rPr>
              <a:t>       https://forms.office.com/r/nD7AnPbBDq</a:t>
            </a:r>
          </a:p>
        </p:txBody>
      </p:sp>
      <p:pic>
        <p:nvPicPr>
          <p:cNvPr id="11" name="Picture 10">
            <a:extLst>
              <a:ext uri="{FF2B5EF4-FFF2-40B4-BE49-F238E27FC236}">
                <a16:creationId xmlns:a16="http://schemas.microsoft.com/office/drawing/2014/main" id="{6D849146-351C-40D7-96B0-9E37545C4825}"/>
              </a:ext>
            </a:extLst>
          </p:cNvPr>
          <p:cNvPicPr>
            <a:picLocks noChangeAspect="1"/>
          </p:cNvPicPr>
          <p:nvPr/>
        </p:nvPicPr>
        <p:blipFill rotWithShape="1">
          <a:blip r:embed="rId2"/>
          <a:srcRect t="5452"/>
          <a:stretch/>
        </p:blipFill>
        <p:spPr>
          <a:xfrm>
            <a:off x="866835" y="5799743"/>
            <a:ext cx="904875" cy="891571"/>
          </a:xfrm>
          <a:prstGeom prst="rect">
            <a:avLst/>
          </a:prstGeom>
        </p:spPr>
      </p:pic>
      <p:sp>
        <p:nvSpPr>
          <p:cNvPr id="12" name="Rectangle 11">
            <a:extLst>
              <a:ext uri="{FF2B5EF4-FFF2-40B4-BE49-F238E27FC236}">
                <a16:creationId xmlns:a16="http://schemas.microsoft.com/office/drawing/2014/main" id="{C2B1EE39-D07E-42EC-98DE-35AB8FED1F39}"/>
              </a:ext>
            </a:extLst>
          </p:cNvPr>
          <p:cNvSpPr/>
          <p:nvPr/>
        </p:nvSpPr>
        <p:spPr>
          <a:xfrm>
            <a:off x="355076" y="5523351"/>
            <a:ext cx="1928391" cy="1683042"/>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Our PTA</a:t>
            </a:r>
          </a:p>
        </p:txBody>
      </p:sp>
      <p:sp>
        <p:nvSpPr>
          <p:cNvPr id="13" name="TextBox 12">
            <a:extLst>
              <a:ext uri="{FF2B5EF4-FFF2-40B4-BE49-F238E27FC236}">
                <a16:creationId xmlns:a16="http://schemas.microsoft.com/office/drawing/2014/main" id="{74ECC7DC-AD32-4B45-8DA5-1E78DC65BC73}"/>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14" name="Picture 13">
            <a:extLst>
              <a:ext uri="{FF2B5EF4-FFF2-40B4-BE49-F238E27FC236}">
                <a16:creationId xmlns:a16="http://schemas.microsoft.com/office/drawing/2014/main" id="{890AE0D1-BB8A-4A0C-8987-097B8228F26A}"/>
              </a:ext>
            </a:extLst>
          </p:cNvPr>
          <p:cNvPicPr>
            <a:picLocks noChangeAspect="1"/>
          </p:cNvPicPr>
          <p:nvPr/>
        </p:nvPicPr>
        <p:blipFill rotWithShape="1">
          <a:blip r:embed="rId3"/>
          <a:srcRect t="2941" b="12465"/>
          <a:stretch/>
        </p:blipFill>
        <p:spPr>
          <a:xfrm>
            <a:off x="11353799" y="5960199"/>
            <a:ext cx="778507" cy="771904"/>
          </a:xfrm>
          <a:prstGeom prst="rect">
            <a:avLst/>
          </a:prstGeom>
        </p:spPr>
      </p:pic>
      <p:sp>
        <p:nvSpPr>
          <p:cNvPr id="5" name="TextBox 4">
            <a:extLst>
              <a:ext uri="{FF2B5EF4-FFF2-40B4-BE49-F238E27FC236}">
                <a16:creationId xmlns:a16="http://schemas.microsoft.com/office/drawing/2014/main" id="{FEB1805D-CE4E-4182-9CA9-887BAEA2C7CA}"/>
              </a:ext>
            </a:extLst>
          </p:cNvPr>
          <p:cNvSpPr txBox="1"/>
          <p:nvPr/>
        </p:nvSpPr>
        <p:spPr>
          <a:xfrm>
            <a:off x="3462618" y="5741894"/>
            <a:ext cx="5708276" cy="523220"/>
          </a:xfrm>
          <a:prstGeom prst="rect">
            <a:avLst/>
          </a:prstGeom>
          <a:noFill/>
        </p:spPr>
        <p:txBody>
          <a:bodyPr wrap="square" rtlCol="0">
            <a:spAutoFit/>
          </a:bodyPr>
          <a:lstStyle/>
          <a:p>
            <a:r>
              <a:rPr lang="en-US" sz="1400" dirty="0"/>
              <a:t>After sign-up, you should receive an email from our vice president, Yolanda Charles </a:t>
            </a:r>
            <a:r>
              <a:rPr lang="en-US" sz="1400" dirty="0">
                <a:hlinkClick r:id="rId4"/>
              </a:rPr>
              <a:t>vicepresident@wolfcreekpta.org</a:t>
            </a:r>
            <a:r>
              <a:rPr lang="en-US" sz="1400" dirty="0"/>
              <a:t> on next steps to get involved.</a:t>
            </a:r>
          </a:p>
        </p:txBody>
      </p:sp>
    </p:spTree>
    <p:extLst>
      <p:ext uri="{BB962C8B-B14F-4D97-AF65-F5344CB8AC3E}">
        <p14:creationId xmlns:p14="http://schemas.microsoft.com/office/powerpoint/2010/main" val="320964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2" y="109536"/>
            <a:ext cx="9229725" cy="1325563"/>
          </a:xfrm>
        </p:spPr>
        <p:txBody>
          <a:bodyPr/>
          <a:lstStyle/>
          <a:p>
            <a:r>
              <a:rPr lang="en-US" b="1" dirty="0"/>
              <a:t>New Business</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1713259" y="1341077"/>
            <a:ext cx="10051349" cy="3795573"/>
          </a:xfrm>
        </p:spPr>
        <p:txBody>
          <a:bodyPr>
            <a:noAutofit/>
          </a:bodyPr>
          <a:lstStyle/>
          <a:p>
            <a:pPr>
              <a:spcAft>
                <a:spcPts val="600"/>
              </a:spcAft>
            </a:pPr>
            <a:r>
              <a:rPr lang="en-US" b="1" dirty="0"/>
              <a:t>Redistricting Committee Update:</a:t>
            </a:r>
          </a:p>
          <a:p>
            <a:pPr lvl="1">
              <a:spcAft>
                <a:spcPts val="600"/>
              </a:spcAft>
            </a:pPr>
            <a:r>
              <a:rPr lang="en-US" dirty="0"/>
              <a:t>Round 1 Meeting: Thurs 9/15 –  Community Input Ahead of Map Proposal</a:t>
            </a:r>
          </a:p>
          <a:p>
            <a:pPr lvl="1">
              <a:spcAft>
                <a:spcPts val="600"/>
              </a:spcAft>
            </a:pPr>
            <a:r>
              <a:rPr lang="en-US" dirty="0"/>
              <a:t>Round 2 Meeting: Thurs 10/6 – Community Input on Proposed Maps</a:t>
            </a:r>
          </a:p>
          <a:p>
            <a:pPr lvl="1">
              <a:spcAft>
                <a:spcPts val="600"/>
              </a:spcAft>
            </a:pPr>
            <a:r>
              <a:rPr lang="en-US" dirty="0"/>
              <a:t>Round 3 Meeting: Thurs 10/20 – Community Input on Revised Maps</a:t>
            </a:r>
          </a:p>
          <a:p>
            <a:pPr lvl="1">
              <a:spcAft>
                <a:spcPts val="600"/>
              </a:spcAft>
            </a:pPr>
            <a:r>
              <a:rPr lang="en-US" dirty="0"/>
              <a:t>Presentation of Maps to Board – Tues 11/8</a:t>
            </a:r>
          </a:p>
          <a:p>
            <a:pPr lvl="1">
              <a:spcAft>
                <a:spcPts val="600"/>
              </a:spcAft>
            </a:pPr>
            <a:r>
              <a:rPr lang="en-US" b="1" i="1" dirty="0"/>
              <a:t>Board Votes on Final Maps </a:t>
            </a:r>
            <a:r>
              <a:rPr lang="en-US" dirty="0"/>
              <a:t>–</a:t>
            </a:r>
            <a:r>
              <a:rPr lang="en-US" b="1" i="1" dirty="0"/>
              <a:t> Thurs 12/15</a:t>
            </a:r>
          </a:p>
          <a:p>
            <a:pPr>
              <a:spcAft>
                <a:spcPts val="600"/>
              </a:spcAft>
            </a:pPr>
            <a:r>
              <a:rPr lang="en-US" b="1" dirty="0"/>
              <a:t>Join the Committee: </a:t>
            </a:r>
          </a:p>
          <a:p>
            <a:pPr lvl="1">
              <a:spcAft>
                <a:spcPts val="600"/>
              </a:spcAft>
            </a:pPr>
            <a:r>
              <a:rPr lang="en-US" b="1" dirty="0"/>
              <a:t>Send an email to </a:t>
            </a:r>
            <a:r>
              <a:rPr lang="en-US" dirty="0">
                <a:hlinkClick r:id="rId2"/>
              </a:rPr>
              <a:t>WCESredistricting@gmail.com</a:t>
            </a:r>
            <a:r>
              <a:rPr lang="en-US" dirty="0"/>
              <a:t> with the following information:</a:t>
            </a:r>
          </a:p>
          <a:p>
            <a:pPr marL="914400" lvl="2" indent="0">
              <a:spcAft>
                <a:spcPts val="600"/>
              </a:spcAft>
              <a:buNone/>
            </a:pPr>
            <a:endParaRPr lang="en-US" dirty="0"/>
          </a:p>
        </p:txBody>
      </p:sp>
      <p:sp>
        <p:nvSpPr>
          <p:cNvPr id="4" name="Minus Sign 3">
            <a:extLst>
              <a:ext uri="{FF2B5EF4-FFF2-40B4-BE49-F238E27FC236}">
                <a16:creationId xmlns:a16="http://schemas.microsoft.com/office/drawing/2014/main" id="{39D7B220-EA85-49AD-9B3B-7610000EBCF9}"/>
              </a:ext>
            </a:extLst>
          </p:cNvPr>
          <p:cNvSpPr/>
          <p:nvPr/>
        </p:nvSpPr>
        <p:spPr>
          <a:xfrm>
            <a:off x="433385" y="986631"/>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D849146-351C-40D7-96B0-9E37545C4825}"/>
              </a:ext>
            </a:extLst>
          </p:cNvPr>
          <p:cNvPicPr>
            <a:picLocks noChangeAspect="1"/>
          </p:cNvPicPr>
          <p:nvPr/>
        </p:nvPicPr>
        <p:blipFill rotWithShape="1">
          <a:blip r:embed="rId3"/>
          <a:srcRect t="5452"/>
          <a:stretch/>
        </p:blipFill>
        <p:spPr>
          <a:xfrm>
            <a:off x="1169397" y="5799743"/>
            <a:ext cx="904875" cy="891571"/>
          </a:xfrm>
          <a:prstGeom prst="rect">
            <a:avLst/>
          </a:prstGeom>
        </p:spPr>
      </p:pic>
      <p:sp>
        <p:nvSpPr>
          <p:cNvPr id="12" name="Rectangle 11">
            <a:extLst>
              <a:ext uri="{FF2B5EF4-FFF2-40B4-BE49-F238E27FC236}">
                <a16:creationId xmlns:a16="http://schemas.microsoft.com/office/drawing/2014/main" id="{C2B1EE39-D07E-42EC-98DE-35AB8FED1F39}"/>
              </a:ext>
            </a:extLst>
          </p:cNvPr>
          <p:cNvSpPr/>
          <p:nvPr/>
        </p:nvSpPr>
        <p:spPr>
          <a:xfrm>
            <a:off x="657638" y="5523351"/>
            <a:ext cx="1928391" cy="1683042"/>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Our PTA</a:t>
            </a:r>
          </a:p>
        </p:txBody>
      </p:sp>
      <p:sp>
        <p:nvSpPr>
          <p:cNvPr id="13" name="TextBox 12">
            <a:extLst>
              <a:ext uri="{FF2B5EF4-FFF2-40B4-BE49-F238E27FC236}">
                <a16:creationId xmlns:a16="http://schemas.microsoft.com/office/drawing/2014/main" id="{89E32D10-DED6-466C-BF63-4B439FE3A767}"/>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14" name="Picture 13">
            <a:extLst>
              <a:ext uri="{FF2B5EF4-FFF2-40B4-BE49-F238E27FC236}">
                <a16:creationId xmlns:a16="http://schemas.microsoft.com/office/drawing/2014/main" id="{15EFC04C-9AA8-4ADF-81C6-832DE4655714}"/>
              </a:ext>
            </a:extLst>
          </p:cNvPr>
          <p:cNvPicPr>
            <a:picLocks noChangeAspect="1"/>
          </p:cNvPicPr>
          <p:nvPr/>
        </p:nvPicPr>
        <p:blipFill rotWithShape="1">
          <a:blip r:embed="rId4"/>
          <a:srcRect t="2941" b="12465"/>
          <a:stretch/>
        </p:blipFill>
        <p:spPr>
          <a:xfrm>
            <a:off x="11353799" y="5960199"/>
            <a:ext cx="778507" cy="771904"/>
          </a:xfrm>
          <a:prstGeom prst="rect">
            <a:avLst/>
          </a:prstGeom>
        </p:spPr>
      </p:pic>
      <p:sp>
        <p:nvSpPr>
          <p:cNvPr id="5" name="TextBox 4">
            <a:extLst>
              <a:ext uri="{FF2B5EF4-FFF2-40B4-BE49-F238E27FC236}">
                <a16:creationId xmlns:a16="http://schemas.microsoft.com/office/drawing/2014/main" id="{340B33F1-8050-4654-8217-02AAFEFD49A3}"/>
              </a:ext>
            </a:extLst>
          </p:cNvPr>
          <p:cNvSpPr txBox="1"/>
          <p:nvPr/>
        </p:nvSpPr>
        <p:spPr>
          <a:xfrm>
            <a:off x="4277140" y="5468392"/>
            <a:ext cx="5095460" cy="1554272"/>
          </a:xfrm>
          <a:prstGeom prst="rect">
            <a:avLst/>
          </a:prstGeom>
          <a:noFill/>
        </p:spPr>
        <p:txBody>
          <a:bodyPr wrap="square" numCol="2" rtlCol="0">
            <a:spAutoFit/>
          </a:bodyPr>
          <a:lstStyle/>
          <a:p>
            <a:pPr marL="285750" indent="-285750">
              <a:spcAft>
                <a:spcPts val="600"/>
              </a:spcAft>
              <a:buFont typeface="Arial" panose="020B0604020202020204" pitchFamily="34" charset="0"/>
              <a:buChar char="•"/>
            </a:pPr>
            <a:r>
              <a:rPr lang="en-US" sz="1400" dirty="0"/>
              <a:t>Name</a:t>
            </a:r>
          </a:p>
          <a:p>
            <a:pPr marL="285750" indent="-285750">
              <a:spcAft>
                <a:spcPts val="600"/>
              </a:spcAft>
              <a:buFont typeface="Arial" panose="020B0604020202020204" pitchFamily="34" charset="0"/>
              <a:buChar char="•"/>
            </a:pPr>
            <a:r>
              <a:rPr lang="en-US" sz="1400" dirty="0"/>
              <a:t>Grade Level of  Child(ren)</a:t>
            </a:r>
          </a:p>
          <a:p>
            <a:pPr marL="285750" indent="-285750">
              <a:spcAft>
                <a:spcPts val="600"/>
              </a:spcAft>
              <a:buFont typeface="Arial" panose="020B0604020202020204" pitchFamily="34" charset="0"/>
              <a:buChar char="•"/>
            </a:pPr>
            <a:r>
              <a:rPr lang="en-US" sz="1400" dirty="0"/>
              <a:t>Phone Number</a:t>
            </a:r>
          </a:p>
          <a:p>
            <a:pPr marL="285750" indent="-285750">
              <a:spcAft>
                <a:spcPts val="600"/>
              </a:spcAft>
              <a:buFont typeface="Arial" panose="020B0604020202020204" pitchFamily="34" charset="0"/>
              <a:buChar char="•"/>
            </a:pPr>
            <a:endParaRPr lang="en-US" sz="1400" dirty="0"/>
          </a:p>
          <a:p>
            <a:pPr marL="285750" indent="-285750">
              <a:spcAft>
                <a:spcPts val="600"/>
              </a:spcAft>
              <a:buFont typeface="Arial" panose="020B0604020202020204" pitchFamily="34" charset="0"/>
              <a:buChar char="•"/>
            </a:pPr>
            <a:endParaRPr lang="en-US" sz="1400" dirty="0"/>
          </a:p>
          <a:p>
            <a:pPr marL="285750" indent="-285750">
              <a:spcAft>
                <a:spcPts val="600"/>
              </a:spcAft>
              <a:buFont typeface="Arial" panose="020B0604020202020204" pitchFamily="34" charset="0"/>
              <a:buChar char="•"/>
            </a:pPr>
            <a:r>
              <a:rPr lang="en-US" sz="1400" dirty="0"/>
              <a:t>Email Address</a:t>
            </a:r>
          </a:p>
          <a:p>
            <a:pPr marL="285750" indent="-285750">
              <a:spcAft>
                <a:spcPts val="600"/>
              </a:spcAft>
              <a:buFont typeface="Arial" panose="020B0604020202020204" pitchFamily="34" charset="0"/>
              <a:buChar char="•"/>
            </a:pPr>
            <a:r>
              <a:rPr lang="en-US" sz="1400" dirty="0"/>
              <a:t>Subdivision or Residential Area</a:t>
            </a:r>
          </a:p>
        </p:txBody>
      </p:sp>
    </p:spTree>
    <p:extLst>
      <p:ext uri="{BB962C8B-B14F-4D97-AF65-F5344CB8AC3E}">
        <p14:creationId xmlns:p14="http://schemas.microsoft.com/office/powerpoint/2010/main" val="2882153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1851689" y="2118204"/>
            <a:ext cx="8930990" cy="3852863"/>
          </a:xfrm>
        </p:spPr>
        <p:txBody>
          <a:bodyPr>
            <a:noAutofit/>
          </a:bodyPr>
          <a:lstStyle/>
          <a:p>
            <a:r>
              <a:rPr lang="en-US" b="1" dirty="0"/>
              <a:t>Motion to Update By-Laws:</a:t>
            </a:r>
          </a:p>
          <a:p>
            <a:pPr lvl="1">
              <a:spcBef>
                <a:spcPts val="1200"/>
              </a:spcBef>
            </a:pPr>
            <a:r>
              <a:rPr lang="en-US" b="1" dirty="0"/>
              <a:t>Annual Dues Update:</a:t>
            </a:r>
            <a:r>
              <a:rPr lang="en-US" dirty="0"/>
              <a:t> $35 with 20% Discount Through 10/15. </a:t>
            </a:r>
          </a:p>
          <a:p>
            <a:pPr lvl="1"/>
            <a:r>
              <a:rPr lang="en-US" b="1" dirty="0"/>
              <a:t>Date Updates</a:t>
            </a:r>
            <a:r>
              <a:rPr lang="en-US" dirty="0"/>
              <a:t> </a:t>
            </a:r>
          </a:p>
          <a:p>
            <a:pPr lvl="2"/>
            <a:r>
              <a:rPr lang="en-US" sz="2400" dirty="0"/>
              <a:t>Article VI, Section 3: Officer Election in </a:t>
            </a:r>
            <a:r>
              <a:rPr lang="en-US" sz="2400" b="1" dirty="0"/>
              <a:t>April</a:t>
            </a:r>
          </a:p>
          <a:p>
            <a:pPr lvl="2"/>
            <a:r>
              <a:rPr lang="en-US" sz="2400" dirty="0"/>
              <a:t>Article VI, Section 8c: Nominating Committee Selections Reported during General Body Meeting in </a:t>
            </a:r>
            <a:r>
              <a:rPr lang="en-US" sz="2400" b="1" dirty="0"/>
              <a:t>April</a:t>
            </a:r>
          </a:p>
          <a:p>
            <a:pPr lvl="2"/>
            <a:r>
              <a:rPr lang="en-US" sz="2400" dirty="0"/>
              <a:t>Article XIII, Section 3: Election meeting date should match Article VI, Section 3 </a:t>
            </a:r>
            <a:r>
              <a:rPr lang="en-US" sz="2400" b="1" dirty="0"/>
              <a:t>(April)</a:t>
            </a:r>
          </a:p>
          <a:p>
            <a:pPr lvl="1"/>
            <a:endParaRPr lang="en-US" sz="2800" dirty="0"/>
          </a:p>
        </p:txBody>
      </p:sp>
      <p:sp>
        <p:nvSpPr>
          <p:cNvPr id="8" name="Title 1">
            <a:extLst>
              <a:ext uri="{FF2B5EF4-FFF2-40B4-BE49-F238E27FC236}">
                <a16:creationId xmlns:a16="http://schemas.microsoft.com/office/drawing/2014/main" id="{B0BEE0D9-573B-4FF9-BFE7-68954E604071}"/>
              </a:ext>
            </a:extLst>
          </p:cNvPr>
          <p:cNvSpPr>
            <a:spLocks noGrp="1"/>
          </p:cNvSpPr>
          <p:nvPr>
            <p:ph type="title"/>
          </p:nvPr>
        </p:nvSpPr>
        <p:spPr>
          <a:xfrm>
            <a:off x="2124074" y="365125"/>
            <a:ext cx="9229725" cy="1325563"/>
          </a:xfrm>
        </p:spPr>
        <p:txBody>
          <a:bodyPr/>
          <a:lstStyle/>
          <a:p>
            <a:r>
              <a:rPr lang="en-US" b="1" dirty="0"/>
              <a:t>New Business</a:t>
            </a:r>
          </a:p>
        </p:txBody>
      </p:sp>
      <p:sp>
        <p:nvSpPr>
          <p:cNvPr id="9" name="Minus Sign 8">
            <a:extLst>
              <a:ext uri="{FF2B5EF4-FFF2-40B4-BE49-F238E27FC236}">
                <a16:creationId xmlns:a16="http://schemas.microsoft.com/office/drawing/2014/main" id="{C50FFB89-520D-4FC2-9332-82BF9806E7E2}"/>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C8E4E6F0-DC70-4137-9D91-667C24F4E331}"/>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10" name="Rectangle 9">
            <a:extLst>
              <a:ext uri="{FF2B5EF4-FFF2-40B4-BE49-F238E27FC236}">
                <a16:creationId xmlns:a16="http://schemas.microsoft.com/office/drawing/2014/main" id="{67182290-E67C-48D3-BC2D-9BB787584A0B}"/>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sp>
        <p:nvSpPr>
          <p:cNvPr id="11" name="TextBox 10">
            <a:extLst>
              <a:ext uri="{FF2B5EF4-FFF2-40B4-BE49-F238E27FC236}">
                <a16:creationId xmlns:a16="http://schemas.microsoft.com/office/drawing/2014/main" id="{B7B9D785-BD4A-4677-94E6-CA8E3F71E00B}"/>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12" name="Picture 11">
            <a:extLst>
              <a:ext uri="{FF2B5EF4-FFF2-40B4-BE49-F238E27FC236}">
                <a16:creationId xmlns:a16="http://schemas.microsoft.com/office/drawing/2014/main" id="{B1998686-A777-4E60-B17E-941D1BFC55D6}"/>
              </a:ext>
            </a:extLst>
          </p:cNvPr>
          <p:cNvPicPr>
            <a:picLocks noChangeAspect="1"/>
          </p:cNvPicPr>
          <p:nvPr/>
        </p:nvPicPr>
        <p:blipFill rotWithShape="1">
          <a:blip r:embed="rId3"/>
          <a:srcRect t="2941" b="12465"/>
          <a:stretch/>
        </p:blipFill>
        <p:spPr>
          <a:xfrm>
            <a:off x="11353799" y="5960199"/>
            <a:ext cx="778507" cy="771904"/>
          </a:xfrm>
          <a:prstGeom prst="rect">
            <a:avLst/>
          </a:prstGeom>
        </p:spPr>
      </p:pic>
    </p:spTree>
    <p:extLst>
      <p:ext uri="{BB962C8B-B14F-4D97-AF65-F5344CB8AC3E}">
        <p14:creationId xmlns:p14="http://schemas.microsoft.com/office/powerpoint/2010/main" val="1163232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tar: 6 Points 12">
            <a:extLst>
              <a:ext uri="{FF2B5EF4-FFF2-40B4-BE49-F238E27FC236}">
                <a16:creationId xmlns:a16="http://schemas.microsoft.com/office/drawing/2014/main" id="{801B3C93-3E20-4EE6-BB71-EE66A82DD262}"/>
              </a:ext>
            </a:extLst>
          </p:cNvPr>
          <p:cNvSpPr/>
          <p:nvPr/>
        </p:nvSpPr>
        <p:spPr>
          <a:xfrm>
            <a:off x="8226084" y="1949568"/>
            <a:ext cx="3814577" cy="3740756"/>
          </a:xfrm>
          <a:prstGeom prst="star6">
            <a:avLst/>
          </a:prstGeom>
          <a:solidFill>
            <a:schemeClr val="accent1">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Announcements</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2058627" y="1960563"/>
            <a:ext cx="5760426" cy="3852863"/>
          </a:xfrm>
        </p:spPr>
        <p:txBody>
          <a:bodyPr>
            <a:normAutofit/>
          </a:bodyPr>
          <a:lstStyle/>
          <a:p>
            <a:r>
              <a:rPr lang="en-US" b="1" dirty="0"/>
              <a:t>PTA Shirt Sales: </a:t>
            </a:r>
            <a:r>
              <a:rPr lang="en-US" dirty="0"/>
              <a:t>$20 </a:t>
            </a:r>
            <a:r>
              <a:rPr lang="en-US" sz="2400" dirty="0"/>
              <a:t>(only 16 shirts) for a total of $1,380 Total Shirt Sales</a:t>
            </a:r>
          </a:p>
          <a:p>
            <a:pPr>
              <a:spcBef>
                <a:spcPts val="1800"/>
              </a:spcBef>
            </a:pPr>
            <a:r>
              <a:rPr lang="en-US" b="1" dirty="0"/>
              <a:t>Trunk or Treat:</a:t>
            </a:r>
          </a:p>
          <a:p>
            <a:pPr lvl="1"/>
            <a:r>
              <a:rPr lang="en-US" sz="2800" dirty="0"/>
              <a:t>PTA donated $500 worth of candy and passed out candy and flyers</a:t>
            </a:r>
          </a:p>
          <a:p>
            <a:pPr>
              <a:spcBef>
                <a:spcPts val="1800"/>
              </a:spcBef>
            </a:pPr>
            <a:r>
              <a:rPr lang="en-US" b="1" dirty="0"/>
              <a:t>Membership Drive Results</a:t>
            </a:r>
          </a:p>
          <a:p>
            <a:pPr lvl="1"/>
            <a:r>
              <a:rPr lang="en-US" sz="2800" dirty="0"/>
              <a:t>Pizza Party for Class with Highest Membership</a:t>
            </a:r>
          </a:p>
          <a:p>
            <a:pPr lvl="1"/>
            <a:endParaRPr lang="en-US" sz="2800" dirty="0"/>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77F22AE0-7D69-4DF2-B1D7-8B7B8F68EA56}"/>
              </a:ext>
            </a:extLst>
          </p:cNvPr>
          <p:cNvPicPr>
            <a:picLocks noChangeAspect="1"/>
          </p:cNvPicPr>
          <p:nvPr/>
        </p:nvPicPr>
        <p:blipFill>
          <a:blip r:embed="rId2"/>
          <a:stretch>
            <a:fillRect/>
          </a:stretch>
        </p:blipFill>
        <p:spPr>
          <a:xfrm>
            <a:off x="3143250" y="6159500"/>
            <a:ext cx="5905500" cy="666750"/>
          </a:xfrm>
          <a:prstGeom prst="rect">
            <a:avLst/>
          </a:prstGeom>
        </p:spPr>
      </p:pic>
      <p:pic>
        <p:nvPicPr>
          <p:cNvPr id="9" name="Picture 8">
            <a:extLst>
              <a:ext uri="{FF2B5EF4-FFF2-40B4-BE49-F238E27FC236}">
                <a16:creationId xmlns:a16="http://schemas.microsoft.com/office/drawing/2014/main" id="{022C69CB-9559-45E4-B40D-727A8F93D715}"/>
              </a:ext>
            </a:extLst>
          </p:cNvPr>
          <p:cNvPicPr>
            <a:picLocks noChangeAspect="1"/>
          </p:cNvPicPr>
          <p:nvPr/>
        </p:nvPicPr>
        <p:blipFill rotWithShape="1">
          <a:blip r:embed="rId3"/>
          <a:srcRect t="5452"/>
          <a:stretch/>
        </p:blipFill>
        <p:spPr>
          <a:xfrm>
            <a:off x="9723965" y="687992"/>
            <a:ext cx="904875" cy="891571"/>
          </a:xfrm>
          <a:prstGeom prst="rect">
            <a:avLst/>
          </a:prstGeom>
        </p:spPr>
      </p:pic>
      <p:sp>
        <p:nvSpPr>
          <p:cNvPr id="10" name="Rectangle 9">
            <a:extLst>
              <a:ext uri="{FF2B5EF4-FFF2-40B4-BE49-F238E27FC236}">
                <a16:creationId xmlns:a16="http://schemas.microsoft.com/office/drawing/2014/main" id="{C81DB75C-E95B-4CBD-8591-7EC8A36D302B}"/>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sp>
        <p:nvSpPr>
          <p:cNvPr id="8" name="TextBox 7">
            <a:extLst>
              <a:ext uri="{FF2B5EF4-FFF2-40B4-BE49-F238E27FC236}">
                <a16:creationId xmlns:a16="http://schemas.microsoft.com/office/drawing/2014/main" id="{1AB34943-1486-4686-8FB5-DCB474F47620}"/>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11" name="Picture 10">
            <a:extLst>
              <a:ext uri="{FF2B5EF4-FFF2-40B4-BE49-F238E27FC236}">
                <a16:creationId xmlns:a16="http://schemas.microsoft.com/office/drawing/2014/main" id="{CDAEAF59-BF86-425E-97AB-3D4FB89D82DE}"/>
              </a:ext>
            </a:extLst>
          </p:cNvPr>
          <p:cNvPicPr>
            <a:picLocks noChangeAspect="1"/>
          </p:cNvPicPr>
          <p:nvPr/>
        </p:nvPicPr>
        <p:blipFill rotWithShape="1">
          <a:blip r:embed="rId4"/>
          <a:srcRect t="2941" b="12465"/>
          <a:stretch/>
        </p:blipFill>
        <p:spPr>
          <a:xfrm>
            <a:off x="11353799" y="5960199"/>
            <a:ext cx="778507" cy="771904"/>
          </a:xfrm>
          <a:prstGeom prst="rect">
            <a:avLst/>
          </a:prstGeom>
        </p:spPr>
      </p:pic>
      <p:sp>
        <p:nvSpPr>
          <p:cNvPr id="14" name="TextBox 13">
            <a:extLst>
              <a:ext uri="{FF2B5EF4-FFF2-40B4-BE49-F238E27FC236}">
                <a16:creationId xmlns:a16="http://schemas.microsoft.com/office/drawing/2014/main" id="{A9CD72A3-2179-4D59-ADFD-9BE80B50817C}"/>
              </a:ext>
            </a:extLst>
          </p:cNvPr>
          <p:cNvSpPr txBox="1"/>
          <p:nvPr/>
        </p:nvSpPr>
        <p:spPr>
          <a:xfrm>
            <a:off x="9171296" y="2927727"/>
            <a:ext cx="1924151" cy="1915909"/>
          </a:xfrm>
          <a:prstGeom prst="rect">
            <a:avLst/>
          </a:prstGeom>
          <a:noFill/>
        </p:spPr>
        <p:txBody>
          <a:bodyPr wrap="square" rtlCol="0">
            <a:spAutoFit/>
          </a:bodyPr>
          <a:lstStyle/>
          <a:p>
            <a:pPr algn="ctr"/>
            <a:r>
              <a:rPr lang="en-US" sz="1400" b="1" dirty="0">
                <a:solidFill>
                  <a:schemeClr val="tx1">
                    <a:lumMod val="65000"/>
                    <a:lumOff val="35000"/>
                  </a:schemeClr>
                </a:solidFill>
              </a:rPr>
              <a:t>42% of 250 Goal</a:t>
            </a:r>
          </a:p>
          <a:p>
            <a:pPr algn="ctr">
              <a:spcBef>
                <a:spcPts val="200"/>
              </a:spcBef>
            </a:pPr>
            <a:r>
              <a:rPr lang="en-US" b="1" dirty="0"/>
              <a:t>106 Members</a:t>
            </a:r>
          </a:p>
          <a:p>
            <a:pPr lvl="1"/>
            <a:r>
              <a:rPr lang="en-US" sz="1200" b="1" dirty="0">
                <a:solidFill>
                  <a:schemeClr val="accent1">
                    <a:lumMod val="75000"/>
                  </a:schemeClr>
                </a:solidFill>
              </a:rPr>
              <a:t>20    Pre-K</a:t>
            </a:r>
          </a:p>
          <a:p>
            <a:pPr lvl="1"/>
            <a:r>
              <a:rPr lang="en-US" sz="1200" b="1" dirty="0">
                <a:solidFill>
                  <a:schemeClr val="accent1">
                    <a:lumMod val="75000"/>
                  </a:schemeClr>
                </a:solidFill>
              </a:rPr>
              <a:t>  3    Kindergarten</a:t>
            </a:r>
          </a:p>
          <a:p>
            <a:pPr lvl="1"/>
            <a:r>
              <a:rPr lang="en-US" sz="1200" b="1" dirty="0">
                <a:solidFill>
                  <a:srgbClr val="00B050"/>
                </a:solidFill>
              </a:rPr>
              <a:t>32    1</a:t>
            </a:r>
            <a:r>
              <a:rPr lang="en-US" sz="1200" b="1" baseline="30000" dirty="0">
                <a:solidFill>
                  <a:srgbClr val="00B050"/>
                </a:solidFill>
              </a:rPr>
              <a:t>st</a:t>
            </a:r>
            <a:r>
              <a:rPr lang="en-US" sz="1200" b="1" dirty="0">
                <a:solidFill>
                  <a:srgbClr val="00B050"/>
                </a:solidFill>
              </a:rPr>
              <a:t> Grade</a:t>
            </a:r>
          </a:p>
          <a:p>
            <a:pPr lvl="1"/>
            <a:r>
              <a:rPr lang="en-US" sz="1200" b="1" dirty="0">
                <a:solidFill>
                  <a:schemeClr val="accent1">
                    <a:lumMod val="75000"/>
                  </a:schemeClr>
                </a:solidFill>
              </a:rPr>
              <a:t>16    2</a:t>
            </a:r>
            <a:r>
              <a:rPr lang="en-US" sz="1200" b="1" baseline="30000" dirty="0">
                <a:solidFill>
                  <a:schemeClr val="accent1">
                    <a:lumMod val="75000"/>
                  </a:schemeClr>
                </a:solidFill>
              </a:rPr>
              <a:t>nd</a:t>
            </a:r>
            <a:r>
              <a:rPr lang="en-US" sz="1200" b="1" dirty="0">
                <a:solidFill>
                  <a:schemeClr val="accent1">
                    <a:lumMod val="75000"/>
                  </a:schemeClr>
                </a:solidFill>
              </a:rPr>
              <a:t> Grade</a:t>
            </a:r>
          </a:p>
          <a:p>
            <a:pPr lvl="1"/>
            <a:r>
              <a:rPr lang="en-US" sz="1200" b="1" dirty="0">
                <a:solidFill>
                  <a:schemeClr val="accent1">
                    <a:lumMod val="75000"/>
                  </a:schemeClr>
                </a:solidFill>
              </a:rPr>
              <a:t>19    3</a:t>
            </a:r>
            <a:r>
              <a:rPr lang="en-US" sz="1200" b="1" baseline="30000" dirty="0">
                <a:solidFill>
                  <a:schemeClr val="accent1">
                    <a:lumMod val="75000"/>
                  </a:schemeClr>
                </a:solidFill>
              </a:rPr>
              <a:t>rd</a:t>
            </a:r>
            <a:r>
              <a:rPr lang="en-US" sz="1200" b="1" dirty="0">
                <a:solidFill>
                  <a:schemeClr val="accent1">
                    <a:lumMod val="75000"/>
                  </a:schemeClr>
                </a:solidFill>
              </a:rPr>
              <a:t> Grade</a:t>
            </a:r>
          </a:p>
          <a:p>
            <a:pPr lvl="1"/>
            <a:r>
              <a:rPr lang="en-US" sz="1200" b="1" dirty="0">
                <a:solidFill>
                  <a:schemeClr val="accent1">
                    <a:lumMod val="75000"/>
                  </a:schemeClr>
                </a:solidFill>
              </a:rPr>
              <a:t>21    4</a:t>
            </a:r>
            <a:r>
              <a:rPr lang="en-US" sz="1200" b="1" baseline="30000" dirty="0">
                <a:solidFill>
                  <a:schemeClr val="accent1">
                    <a:lumMod val="75000"/>
                  </a:schemeClr>
                </a:solidFill>
              </a:rPr>
              <a:t>th</a:t>
            </a:r>
            <a:r>
              <a:rPr lang="en-US" sz="1200" b="1" dirty="0">
                <a:solidFill>
                  <a:schemeClr val="accent1">
                    <a:lumMod val="75000"/>
                  </a:schemeClr>
                </a:solidFill>
              </a:rPr>
              <a:t> Grade</a:t>
            </a:r>
          </a:p>
          <a:p>
            <a:pPr lvl="1"/>
            <a:r>
              <a:rPr lang="en-US" sz="1200" b="1" dirty="0">
                <a:solidFill>
                  <a:schemeClr val="accent1">
                    <a:lumMod val="75000"/>
                  </a:schemeClr>
                </a:solidFill>
              </a:rPr>
              <a:t>11    5</a:t>
            </a:r>
            <a:r>
              <a:rPr lang="en-US" sz="1200" b="1" baseline="30000" dirty="0">
                <a:solidFill>
                  <a:schemeClr val="accent1">
                    <a:lumMod val="75000"/>
                  </a:schemeClr>
                </a:solidFill>
              </a:rPr>
              <a:t>th</a:t>
            </a:r>
            <a:r>
              <a:rPr lang="en-US" sz="1200" b="1" dirty="0">
                <a:solidFill>
                  <a:schemeClr val="accent1">
                    <a:lumMod val="75000"/>
                  </a:schemeClr>
                </a:solidFill>
              </a:rPr>
              <a:t> Grade</a:t>
            </a:r>
          </a:p>
        </p:txBody>
      </p:sp>
    </p:spTree>
    <p:extLst>
      <p:ext uri="{BB962C8B-B14F-4D97-AF65-F5344CB8AC3E}">
        <p14:creationId xmlns:p14="http://schemas.microsoft.com/office/powerpoint/2010/main" val="2093553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Upcoming Events</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2119311" y="1863725"/>
            <a:ext cx="9229725" cy="4232989"/>
          </a:xfrm>
        </p:spPr>
        <p:txBody>
          <a:bodyPr>
            <a:noAutofit/>
          </a:bodyPr>
          <a:lstStyle/>
          <a:p>
            <a:pPr>
              <a:spcBef>
                <a:spcPts val="600"/>
              </a:spcBef>
            </a:pPr>
            <a:r>
              <a:rPr lang="en-US" sz="2000" b="1" dirty="0">
                <a:solidFill>
                  <a:schemeClr val="accent1"/>
                </a:solidFill>
              </a:rPr>
              <a:t>Date TBD – PTA Holiday Luncheon - 2 Catering Options: </a:t>
            </a:r>
          </a:p>
          <a:p>
            <a:pPr lvl="1">
              <a:spcBef>
                <a:spcPts val="0"/>
              </a:spcBef>
            </a:pPr>
            <a:r>
              <a:rPr lang="en-US" sz="2000" dirty="0" err="1">
                <a:solidFill>
                  <a:schemeClr val="accent1"/>
                </a:solidFill>
              </a:rPr>
              <a:t>Gocha</a:t>
            </a:r>
            <a:r>
              <a:rPr lang="en-US" sz="2000" dirty="0">
                <a:solidFill>
                  <a:schemeClr val="accent1"/>
                </a:solidFill>
              </a:rPr>
              <a:t> ($1,824) – 120 Servings </a:t>
            </a:r>
          </a:p>
          <a:p>
            <a:pPr lvl="1">
              <a:spcBef>
                <a:spcPts val="0"/>
              </a:spcBef>
            </a:pPr>
            <a:r>
              <a:rPr lang="en-US" sz="2000" dirty="0">
                <a:solidFill>
                  <a:schemeClr val="accent1"/>
                </a:solidFill>
              </a:rPr>
              <a:t>Flying Biscuit ($2,205) – 100 Servings</a:t>
            </a:r>
          </a:p>
          <a:p>
            <a:pPr>
              <a:spcBef>
                <a:spcPts val="600"/>
              </a:spcBef>
            </a:pPr>
            <a:r>
              <a:rPr lang="en-US" sz="2000" b="1" dirty="0"/>
              <a:t>Mon 12/12 – Warren Community Mtg @ Wolf Creek (6 PM)</a:t>
            </a:r>
          </a:p>
          <a:p>
            <a:pPr lvl="1">
              <a:spcBef>
                <a:spcPts val="0"/>
              </a:spcBef>
            </a:pPr>
            <a:r>
              <a:rPr lang="en-US" sz="2000" dirty="0"/>
              <a:t>Parents encouraged to attend</a:t>
            </a:r>
          </a:p>
          <a:p>
            <a:pPr>
              <a:spcBef>
                <a:spcPts val="600"/>
              </a:spcBef>
            </a:pPr>
            <a:r>
              <a:rPr lang="en-US" sz="2000" b="1" dirty="0">
                <a:solidFill>
                  <a:schemeClr val="accent5">
                    <a:lumMod val="75000"/>
                  </a:schemeClr>
                </a:solidFill>
              </a:rPr>
              <a:t>Wed 12/14 – Holiday Program 6:00 PM</a:t>
            </a:r>
          </a:p>
          <a:p>
            <a:pPr lvl="1">
              <a:spcBef>
                <a:spcPts val="0"/>
              </a:spcBef>
            </a:pPr>
            <a:r>
              <a:rPr lang="en-US" sz="2000" dirty="0">
                <a:solidFill>
                  <a:schemeClr val="accent5">
                    <a:lumMod val="75000"/>
                  </a:schemeClr>
                </a:solidFill>
              </a:rPr>
              <a:t>Please contact Ms. Samuels to volunteer.</a:t>
            </a:r>
          </a:p>
          <a:p>
            <a:pPr>
              <a:spcBef>
                <a:spcPts val="600"/>
              </a:spcBef>
            </a:pPr>
            <a:r>
              <a:rPr lang="en-US" sz="2000" b="1" dirty="0">
                <a:solidFill>
                  <a:schemeClr val="accent3"/>
                </a:solidFill>
              </a:rPr>
              <a:t>Wed 12/14 – Thurs 12/15 – Holiday Celebrations with students (12:30-1:30 PM)</a:t>
            </a:r>
          </a:p>
          <a:p>
            <a:pPr lvl="1">
              <a:spcBef>
                <a:spcPts val="0"/>
              </a:spcBef>
            </a:pPr>
            <a:r>
              <a:rPr lang="en-US" sz="2000" dirty="0">
                <a:solidFill>
                  <a:schemeClr val="accent3"/>
                </a:solidFill>
              </a:rPr>
              <a:t>Please contact your child’s teacher to volunteer.</a:t>
            </a:r>
          </a:p>
          <a:p>
            <a:pPr>
              <a:spcBef>
                <a:spcPts val="600"/>
              </a:spcBef>
            </a:pPr>
            <a:r>
              <a:rPr lang="en-US" sz="2000" b="1" dirty="0"/>
              <a:t>Fri 12/16 – Math Extravaganza (All day)</a:t>
            </a:r>
          </a:p>
          <a:p>
            <a:pPr lvl="1">
              <a:spcBef>
                <a:spcPts val="0"/>
              </a:spcBef>
            </a:pPr>
            <a:r>
              <a:rPr lang="en-US" sz="2000" dirty="0"/>
              <a:t>Please contact Mrs. Haywood to volunteer.</a:t>
            </a:r>
          </a:p>
          <a:p>
            <a:pPr>
              <a:spcBef>
                <a:spcPts val="600"/>
              </a:spcBef>
            </a:pPr>
            <a:r>
              <a:rPr lang="en-US" sz="2000" b="1" dirty="0">
                <a:solidFill>
                  <a:schemeClr val="bg2">
                    <a:lumMod val="50000"/>
                  </a:schemeClr>
                </a:solidFill>
              </a:rPr>
              <a:t>12/19 - 12/23 Winter Holidays – Schools Closed</a:t>
            </a:r>
          </a:p>
          <a:p>
            <a:pPr marL="457200" lvl="1" indent="0">
              <a:spcBef>
                <a:spcPts val="600"/>
              </a:spcBef>
              <a:buNone/>
            </a:pPr>
            <a:endParaRPr lang="en-US" sz="2000" dirty="0"/>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77F22AE0-7D69-4DF2-B1D7-8B7B8F68EA56}"/>
              </a:ext>
            </a:extLst>
          </p:cNvPr>
          <p:cNvPicPr>
            <a:picLocks noChangeAspect="1"/>
          </p:cNvPicPr>
          <p:nvPr/>
        </p:nvPicPr>
        <p:blipFill>
          <a:blip r:embed="rId2"/>
          <a:stretch>
            <a:fillRect/>
          </a:stretch>
        </p:blipFill>
        <p:spPr>
          <a:xfrm>
            <a:off x="3143250" y="6159500"/>
            <a:ext cx="5905500" cy="666750"/>
          </a:xfrm>
          <a:prstGeom prst="rect">
            <a:avLst/>
          </a:prstGeom>
        </p:spPr>
      </p:pic>
      <p:pic>
        <p:nvPicPr>
          <p:cNvPr id="9" name="Picture 8">
            <a:extLst>
              <a:ext uri="{FF2B5EF4-FFF2-40B4-BE49-F238E27FC236}">
                <a16:creationId xmlns:a16="http://schemas.microsoft.com/office/drawing/2014/main" id="{022C69CB-9559-45E4-B40D-727A8F93D715}"/>
              </a:ext>
            </a:extLst>
          </p:cNvPr>
          <p:cNvPicPr>
            <a:picLocks noChangeAspect="1"/>
          </p:cNvPicPr>
          <p:nvPr/>
        </p:nvPicPr>
        <p:blipFill rotWithShape="1">
          <a:blip r:embed="rId3"/>
          <a:srcRect t="5452"/>
          <a:stretch/>
        </p:blipFill>
        <p:spPr>
          <a:xfrm>
            <a:off x="9723965" y="687992"/>
            <a:ext cx="904875" cy="891571"/>
          </a:xfrm>
          <a:prstGeom prst="rect">
            <a:avLst/>
          </a:prstGeom>
        </p:spPr>
      </p:pic>
      <p:sp>
        <p:nvSpPr>
          <p:cNvPr id="10" name="Rectangle 9">
            <a:extLst>
              <a:ext uri="{FF2B5EF4-FFF2-40B4-BE49-F238E27FC236}">
                <a16:creationId xmlns:a16="http://schemas.microsoft.com/office/drawing/2014/main" id="{C81DB75C-E95B-4CBD-8591-7EC8A36D302B}"/>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sp>
        <p:nvSpPr>
          <p:cNvPr id="8" name="TextBox 7">
            <a:extLst>
              <a:ext uri="{FF2B5EF4-FFF2-40B4-BE49-F238E27FC236}">
                <a16:creationId xmlns:a16="http://schemas.microsoft.com/office/drawing/2014/main" id="{1AB34943-1486-4686-8FB5-DCB474F47620}"/>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11" name="Picture 10">
            <a:extLst>
              <a:ext uri="{FF2B5EF4-FFF2-40B4-BE49-F238E27FC236}">
                <a16:creationId xmlns:a16="http://schemas.microsoft.com/office/drawing/2014/main" id="{CDAEAF59-BF86-425E-97AB-3D4FB89D82DE}"/>
              </a:ext>
            </a:extLst>
          </p:cNvPr>
          <p:cNvPicPr>
            <a:picLocks noChangeAspect="1"/>
          </p:cNvPicPr>
          <p:nvPr/>
        </p:nvPicPr>
        <p:blipFill rotWithShape="1">
          <a:blip r:embed="rId4"/>
          <a:srcRect t="2941" b="12465"/>
          <a:stretch/>
        </p:blipFill>
        <p:spPr>
          <a:xfrm>
            <a:off x="11353799" y="5960199"/>
            <a:ext cx="778507" cy="771904"/>
          </a:xfrm>
          <a:prstGeom prst="rect">
            <a:avLst/>
          </a:prstGeom>
        </p:spPr>
      </p:pic>
    </p:spTree>
    <p:extLst>
      <p:ext uri="{BB962C8B-B14F-4D97-AF65-F5344CB8AC3E}">
        <p14:creationId xmlns:p14="http://schemas.microsoft.com/office/powerpoint/2010/main" val="3065796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Agenda</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2021304" y="2062065"/>
            <a:ext cx="9332495" cy="4114897"/>
          </a:xfrm>
        </p:spPr>
        <p:txBody>
          <a:bodyPr>
            <a:normAutofit fontScale="92500" lnSpcReduction="10000"/>
          </a:bodyPr>
          <a:lstStyle/>
          <a:p>
            <a:r>
              <a:rPr lang="en-US" dirty="0"/>
              <a:t>Call to Order &amp; Welcome</a:t>
            </a:r>
          </a:p>
          <a:p>
            <a:r>
              <a:rPr lang="en-US" dirty="0"/>
              <a:t>President’s Report</a:t>
            </a:r>
          </a:p>
          <a:p>
            <a:r>
              <a:rPr lang="en-US" dirty="0"/>
              <a:t>Principal’s Update</a:t>
            </a:r>
          </a:p>
          <a:p>
            <a:r>
              <a:rPr lang="en-US" dirty="0"/>
              <a:t>Treasurer’s Report</a:t>
            </a:r>
          </a:p>
          <a:p>
            <a:r>
              <a:rPr lang="en-US" dirty="0"/>
              <a:t>Unfinished Business</a:t>
            </a:r>
          </a:p>
          <a:p>
            <a:r>
              <a:rPr lang="en-US" dirty="0"/>
              <a:t>New Business</a:t>
            </a:r>
          </a:p>
          <a:p>
            <a:r>
              <a:rPr lang="en-US" dirty="0"/>
              <a:t>Announcements</a:t>
            </a:r>
          </a:p>
          <a:p>
            <a:r>
              <a:rPr lang="en-US" dirty="0"/>
              <a:t>Upcoming Events</a:t>
            </a:r>
          </a:p>
          <a:p>
            <a:r>
              <a:rPr lang="en-US" dirty="0"/>
              <a:t>Adjournment</a:t>
            </a:r>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6FBB2EDB-C219-48EF-8A6B-66167121AB8E}"/>
              </a:ext>
            </a:extLst>
          </p:cNvPr>
          <p:cNvPicPr>
            <a:picLocks noChangeAspect="1"/>
          </p:cNvPicPr>
          <p:nvPr/>
        </p:nvPicPr>
        <p:blipFill rotWithShape="1">
          <a:blip r:embed="rId2"/>
          <a:srcRect l="1846" t="5209" r="3423" b="5756"/>
          <a:stretch/>
        </p:blipFill>
        <p:spPr>
          <a:xfrm>
            <a:off x="6971899" y="2738332"/>
            <a:ext cx="4146308" cy="2540105"/>
          </a:xfrm>
          <a:prstGeom prst="rect">
            <a:avLst/>
          </a:prstGeom>
        </p:spPr>
      </p:pic>
    </p:spTree>
    <p:extLst>
      <p:ext uri="{BB962C8B-B14F-4D97-AF65-F5344CB8AC3E}">
        <p14:creationId xmlns:p14="http://schemas.microsoft.com/office/powerpoint/2010/main" val="1621028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Attendee Sign-in Sheet</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2021304" y="2324099"/>
            <a:ext cx="8218165" cy="3852863"/>
          </a:xfrm>
        </p:spPr>
        <p:txBody>
          <a:bodyPr/>
          <a:lstStyle/>
          <a:p>
            <a:pPr marL="0" indent="0" algn="ctr">
              <a:buNone/>
            </a:pPr>
            <a:r>
              <a:rPr lang="en-US" dirty="0">
                <a:hlinkClick r:id="rId2"/>
              </a:rPr>
              <a:t>https://rb.gy/7zodlc</a:t>
            </a:r>
            <a:endParaRPr lang="en-US" dirty="0"/>
          </a:p>
          <a:p>
            <a:pPr marL="0" indent="0" algn="ctr">
              <a:buNone/>
            </a:pPr>
            <a:endParaRPr lang="en-US" dirty="0"/>
          </a:p>
          <a:p>
            <a:pPr marL="0" indent="0" algn="ctr">
              <a:buNone/>
            </a:pPr>
            <a:endParaRPr lang="en-US" dirty="0"/>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ECF5BF98-1287-48D0-850F-FC6668472FB1}"/>
              </a:ext>
            </a:extLst>
          </p:cNvPr>
          <p:cNvPicPr>
            <a:picLocks noChangeAspect="1"/>
          </p:cNvPicPr>
          <p:nvPr/>
        </p:nvPicPr>
        <p:blipFill>
          <a:blip r:embed="rId3"/>
          <a:stretch>
            <a:fillRect/>
          </a:stretch>
        </p:blipFill>
        <p:spPr>
          <a:xfrm>
            <a:off x="5072062" y="2905126"/>
            <a:ext cx="2047875" cy="2400300"/>
          </a:xfrm>
          <a:prstGeom prst="rect">
            <a:avLst/>
          </a:prstGeom>
        </p:spPr>
      </p:pic>
    </p:spTree>
    <p:extLst>
      <p:ext uri="{BB962C8B-B14F-4D97-AF65-F5344CB8AC3E}">
        <p14:creationId xmlns:p14="http://schemas.microsoft.com/office/powerpoint/2010/main" val="73834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2" y="241300"/>
            <a:ext cx="9229725" cy="1325563"/>
          </a:xfrm>
        </p:spPr>
        <p:txBody>
          <a:bodyPr>
            <a:normAutofit/>
          </a:bodyPr>
          <a:lstStyle/>
          <a:p>
            <a:r>
              <a:rPr lang="en-US" sz="2800" b="1" dirty="0"/>
              <a:t>Welcome to Our 22 New PTA Members!</a:t>
            </a:r>
          </a:p>
        </p:txBody>
      </p:sp>
      <p:sp>
        <p:nvSpPr>
          <p:cNvPr id="4" name="Minus Sign 3">
            <a:extLst>
              <a:ext uri="{FF2B5EF4-FFF2-40B4-BE49-F238E27FC236}">
                <a16:creationId xmlns:a16="http://schemas.microsoft.com/office/drawing/2014/main" id="{39D7B220-EA85-49AD-9B3B-7610000EBCF9}"/>
              </a:ext>
            </a:extLst>
          </p:cNvPr>
          <p:cNvSpPr/>
          <p:nvPr/>
        </p:nvSpPr>
        <p:spPr>
          <a:xfrm>
            <a:off x="433385" y="10842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2E49A49A-2A0D-4536-8C23-E7AA6D638482}"/>
              </a:ext>
            </a:extLst>
          </p:cNvPr>
          <p:cNvSpPr txBox="1"/>
          <p:nvPr/>
        </p:nvSpPr>
        <p:spPr>
          <a:xfrm>
            <a:off x="2259666" y="1697988"/>
            <a:ext cx="5305552" cy="4801314"/>
          </a:xfrm>
          <a:prstGeom prst="rect">
            <a:avLst/>
          </a:prstGeom>
          <a:noFill/>
        </p:spPr>
        <p:txBody>
          <a:bodyPr wrap="square" numCol="2" rtlCol="0">
            <a:spAutoFit/>
          </a:bodyPr>
          <a:lstStyle/>
          <a:p>
            <a:r>
              <a:rPr lang="en-US" dirty="0"/>
              <a:t>Venika Bazemore</a:t>
            </a:r>
          </a:p>
          <a:p>
            <a:r>
              <a:rPr lang="en-US" dirty="0"/>
              <a:t>Novella Bridges</a:t>
            </a:r>
          </a:p>
          <a:p>
            <a:r>
              <a:rPr lang="en-US" dirty="0"/>
              <a:t>MiKayla  Carney</a:t>
            </a:r>
          </a:p>
          <a:p>
            <a:r>
              <a:rPr lang="en-US" dirty="0"/>
              <a:t>Mark Chambers Jr </a:t>
            </a:r>
          </a:p>
          <a:p>
            <a:r>
              <a:rPr lang="en-US" dirty="0"/>
              <a:t>Domonique Cunningham </a:t>
            </a:r>
          </a:p>
          <a:p>
            <a:r>
              <a:rPr lang="en-US" dirty="0"/>
              <a:t>Brook Everett</a:t>
            </a:r>
          </a:p>
          <a:p>
            <a:r>
              <a:rPr lang="en-US" dirty="0"/>
              <a:t>Brian  Farmer</a:t>
            </a:r>
          </a:p>
          <a:p>
            <a:r>
              <a:rPr lang="en-US" dirty="0"/>
              <a:t>Dr. Toniya Farmer</a:t>
            </a:r>
          </a:p>
          <a:p>
            <a:r>
              <a:rPr lang="en-US" dirty="0"/>
              <a:t>Nikole Green</a:t>
            </a:r>
          </a:p>
          <a:p>
            <a:r>
              <a:rPr lang="en-US" dirty="0"/>
              <a:t>Tamela Harris</a:t>
            </a:r>
          </a:p>
          <a:p>
            <a:r>
              <a:rPr lang="en-US" dirty="0"/>
              <a:t>Evie Howard</a:t>
            </a:r>
          </a:p>
          <a:p>
            <a:endParaRPr lang="en-US" dirty="0"/>
          </a:p>
          <a:p>
            <a:endParaRPr lang="en-US" dirty="0"/>
          </a:p>
          <a:p>
            <a:endParaRPr lang="en-US" dirty="0"/>
          </a:p>
          <a:p>
            <a:endParaRPr lang="en-US" dirty="0"/>
          </a:p>
          <a:p>
            <a:endParaRPr lang="en-US" dirty="0"/>
          </a:p>
          <a:p>
            <a:endParaRPr lang="en-US" dirty="0"/>
          </a:p>
          <a:p>
            <a:r>
              <a:rPr lang="en-US" dirty="0"/>
              <a:t>Raye Lilley-Chambers</a:t>
            </a:r>
          </a:p>
          <a:p>
            <a:r>
              <a:rPr lang="en-US" dirty="0"/>
              <a:t>Roxanne Maiga</a:t>
            </a:r>
          </a:p>
          <a:p>
            <a:r>
              <a:rPr lang="en-US" dirty="0"/>
              <a:t>Shenelle Moolenaar</a:t>
            </a:r>
          </a:p>
          <a:p>
            <a:r>
              <a:rPr lang="en-US" dirty="0"/>
              <a:t>Autrellia  Parks</a:t>
            </a:r>
          </a:p>
          <a:p>
            <a:r>
              <a:rPr lang="en-US" dirty="0"/>
              <a:t>Lisa Parnell-Cunningham </a:t>
            </a:r>
          </a:p>
          <a:p>
            <a:r>
              <a:rPr lang="en-US" dirty="0"/>
              <a:t>Brandon Reynolds</a:t>
            </a:r>
          </a:p>
          <a:p>
            <a:r>
              <a:rPr lang="en-US" dirty="0"/>
              <a:t>Nicky Scott</a:t>
            </a:r>
          </a:p>
          <a:p>
            <a:r>
              <a:rPr lang="en-US" dirty="0"/>
              <a:t>Samira Smith</a:t>
            </a:r>
          </a:p>
          <a:p>
            <a:r>
              <a:rPr lang="en-US" dirty="0"/>
              <a:t>Shannon Stephens</a:t>
            </a:r>
          </a:p>
          <a:p>
            <a:r>
              <a:rPr lang="en-US" dirty="0"/>
              <a:t>Wenonah Wells</a:t>
            </a:r>
          </a:p>
          <a:p>
            <a:r>
              <a:rPr lang="en-US" dirty="0"/>
              <a:t>Alison Wordlaw</a:t>
            </a:r>
          </a:p>
        </p:txBody>
      </p:sp>
      <p:sp>
        <p:nvSpPr>
          <p:cNvPr id="6" name="TextBox 5">
            <a:extLst>
              <a:ext uri="{FF2B5EF4-FFF2-40B4-BE49-F238E27FC236}">
                <a16:creationId xmlns:a16="http://schemas.microsoft.com/office/drawing/2014/main" id="{A3D4BF65-7034-4427-8302-3A04F25DEA76}"/>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7" name="Picture 6">
            <a:extLst>
              <a:ext uri="{FF2B5EF4-FFF2-40B4-BE49-F238E27FC236}">
                <a16:creationId xmlns:a16="http://schemas.microsoft.com/office/drawing/2014/main" id="{F0C93CEC-B2F1-482F-B9E4-1B4227FFD8B4}"/>
              </a:ext>
            </a:extLst>
          </p:cNvPr>
          <p:cNvPicPr>
            <a:picLocks noChangeAspect="1"/>
          </p:cNvPicPr>
          <p:nvPr/>
        </p:nvPicPr>
        <p:blipFill rotWithShape="1">
          <a:blip r:embed="rId2"/>
          <a:srcRect t="2941" b="12465"/>
          <a:stretch/>
        </p:blipFill>
        <p:spPr>
          <a:xfrm>
            <a:off x="11353799" y="5960199"/>
            <a:ext cx="778507" cy="771904"/>
          </a:xfrm>
          <a:prstGeom prst="rect">
            <a:avLst/>
          </a:prstGeom>
        </p:spPr>
      </p:pic>
      <p:pic>
        <p:nvPicPr>
          <p:cNvPr id="8" name="Picture 7">
            <a:extLst>
              <a:ext uri="{FF2B5EF4-FFF2-40B4-BE49-F238E27FC236}">
                <a16:creationId xmlns:a16="http://schemas.microsoft.com/office/drawing/2014/main" id="{0CB80204-F7CD-4A8F-B2A5-3F7A84229C2F}"/>
              </a:ext>
            </a:extLst>
          </p:cNvPr>
          <p:cNvPicPr>
            <a:picLocks noChangeAspect="1"/>
          </p:cNvPicPr>
          <p:nvPr/>
        </p:nvPicPr>
        <p:blipFill rotWithShape="1">
          <a:blip r:embed="rId3"/>
          <a:srcRect t="5452"/>
          <a:stretch/>
        </p:blipFill>
        <p:spPr>
          <a:xfrm>
            <a:off x="8923865" y="2826074"/>
            <a:ext cx="904875" cy="891571"/>
          </a:xfrm>
          <a:prstGeom prst="rect">
            <a:avLst/>
          </a:prstGeom>
        </p:spPr>
      </p:pic>
      <p:sp>
        <p:nvSpPr>
          <p:cNvPr id="9" name="Rectangle 8">
            <a:extLst>
              <a:ext uri="{FF2B5EF4-FFF2-40B4-BE49-F238E27FC236}">
                <a16:creationId xmlns:a16="http://schemas.microsoft.com/office/drawing/2014/main" id="{6F9164E8-1A18-406C-959A-EFB157B44719}"/>
              </a:ext>
            </a:extLst>
          </p:cNvPr>
          <p:cNvSpPr/>
          <p:nvPr/>
        </p:nvSpPr>
        <p:spPr>
          <a:xfrm>
            <a:off x="7928055" y="2609678"/>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spTree>
    <p:extLst>
      <p:ext uri="{BB962C8B-B14F-4D97-AF65-F5344CB8AC3E}">
        <p14:creationId xmlns:p14="http://schemas.microsoft.com/office/powerpoint/2010/main" val="292496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President’s Report</a:t>
            </a:r>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0BEB83DE-6541-4F1A-B2DD-390C4E9CE680}"/>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7" name="Rectangle 6">
            <a:extLst>
              <a:ext uri="{FF2B5EF4-FFF2-40B4-BE49-F238E27FC236}">
                <a16:creationId xmlns:a16="http://schemas.microsoft.com/office/drawing/2014/main" id="{A720F097-786C-4C75-AFE3-8BF06D2D80F7}"/>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sp>
        <p:nvSpPr>
          <p:cNvPr id="9" name="Content Placeholder 8">
            <a:extLst>
              <a:ext uri="{FF2B5EF4-FFF2-40B4-BE49-F238E27FC236}">
                <a16:creationId xmlns:a16="http://schemas.microsoft.com/office/drawing/2014/main" id="{DB0CB883-92BD-452D-B0CB-25D3C469D4D1}"/>
              </a:ext>
            </a:extLst>
          </p:cNvPr>
          <p:cNvSpPr>
            <a:spLocks noGrp="1"/>
          </p:cNvSpPr>
          <p:nvPr>
            <p:ph idx="1"/>
          </p:nvPr>
        </p:nvSpPr>
        <p:spPr>
          <a:xfrm>
            <a:off x="1476374" y="1836303"/>
            <a:ext cx="10515600" cy="4846801"/>
          </a:xfrm>
        </p:spPr>
        <p:txBody>
          <a:bodyPr numCol="4" spcCol="182880">
            <a:normAutofit/>
          </a:bodyPr>
          <a:lstStyle/>
          <a:p>
            <a:pPr marL="0" indent="0" algn="ctr">
              <a:buNone/>
            </a:pPr>
            <a:r>
              <a:rPr lang="en-US" sz="3600" b="1" dirty="0"/>
              <a:t>T</a:t>
            </a:r>
            <a:r>
              <a:rPr lang="en-US" dirty="0"/>
              <a:t>ogether</a:t>
            </a:r>
          </a:p>
          <a:p>
            <a:pPr marL="0" indent="0">
              <a:buNone/>
            </a:pPr>
            <a:r>
              <a:rPr lang="en-US" sz="1600" dirty="0"/>
              <a:t>Our PTA partners closely with local businesses and community leaders to support our school. </a:t>
            </a:r>
          </a:p>
          <a:p>
            <a:pPr>
              <a:buFont typeface="Wingdings" panose="05000000000000000000" pitchFamily="2" charset="2"/>
              <a:buChar char="ü"/>
            </a:pPr>
            <a:r>
              <a:rPr lang="en-US" sz="1500" dirty="0"/>
              <a:t>PTA receives givebacks based on local sales from Kroger, Publix, and Office Depot</a:t>
            </a:r>
          </a:p>
          <a:p>
            <a:pPr>
              <a:buFont typeface="Wingdings" panose="05000000000000000000" pitchFamily="2" charset="2"/>
              <a:buChar char="ü"/>
            </a:pPr>
            <a:r>
              <a:rPr lang="en-US" sz="1500" dirty="0"/>
              <a:t>As a 501c3, PTA is eligible for matching donations from many large corporations</a:t>
            </a:r>
          </a:p>
          <a:p>
            <a:pPr>
              <a:buFont typeface="Wingdings" panose="05000000000000000000" pitchFamily="2" charset="2"/>
              <a:buChar char="ü"/>
            </a:pPr>
            <a:r>
              <a:rPr lang="en-US" sz="1500" dirty="0"/>
              <a:t>PTA helps keep parents, teachers, and the community connected on local governmental policy changes that affect our kids</a:t>
            </a:r>
            <a:endParaRPr lang="en-US" sz="1500" b="1" dirty="0">
              <a:solidFill>
                <a:schemeClr val="accent5">
                  <a:lumMod val="75000"/>
                </a:schemeClr>
              </a:solidFill>
            </a:endParaRPr>
          </a:p>
          <a:p>
            <a:pPr marL="0" indent="0" algn="ctr">
              <a:buNone/>
            </a:pPr>
            <a:r>
              <a:rPr lang="en-US" sz="3600" b="1" dirty="0">
                <a:solidFill>
                  <a:schemeClr val="accent5">
                    <a:lumMod val="75000"/>
                  </a:schemeClr>
                </a:solidFill>
              </a:rPr>
              <a:t>E</a:t>
            </a:r>
            <a:r>
              <a:rPr lang="en-US" dirty="0"/>
              <a:t>veryone</a:t>
            </a:r>
          </a:p>
          <a:p>
            <a:pPr marL="0" indent="0">
              <a:buNone/>
            </a:pPr>
            <a:r>
              <a:rPr lang="en-US" sz="1600" dirty="0"/>
              <a:t>We want every family in our school to join our PTA because we can do more together than apart! Not just parents and teachers, all family members, friends, and community members are encouraged to participate!</a:t>
            </a:r>
          </a:p>
          <a:p>
            <a:pPr>
              <a:buFont typeface="Wingdings" panose="05000000000000000000" pitchFamily="2" charset="2"/>
              <a:buChar char="ü"/>
            </a:pPr>
            <a:r>
              <a:rPr lang="en-US" sz="1600" dirty="0"/>
              <a:t>Share Ideas</a:t>
            </a:r>
          </a:p>
          <a:p>
            <a:pPr>
              <a:buFont typeface="Wingdings" panose="05000000000000000000" pitchFamily="2" charset="2"/>
              <a:buChar char="ü"/>
            </a:pPr>
            <a:r>
              <a:rPr lang="en-US" sz="1600" dirty="0"/>
              <a:t>Raise Concerns</a:t>
            </a:r>
          </a:p>
          <a:p>
            <a:pPr>
              <a:buFont typeface="Wingdings" panose="05000000000000000000" pitchFamily="2" charset="2"/>
              <a:buChar char="ü"/>
            </a:pPr>
            <a:r>
              <a:rPr lang="en-US" sz="1600" dirty="0"/>
              <a:t>Help Plan our Budget</a:t>
            </a:r>
          </a:p>
          <a:p>
            <a:pPr>
              <a:buFont typeface="Wingdings" panose="05000000000000000000" pitchFamily="2" charset="2"/>
              <a:buChar char="ü"/>
            </a:pPr>
            <a:r>
              <a:rPr lang="en-US" sz="1600" dirty="0"/>
              <a:t>Volunteer at Events</a:t>
            </a:r>
          </a:p>
          <a:p>
            <a:pPr>
              <a:buFont typeface="Wingdings" panose="05000000000000000000" pitchFamily="2" charset="2"/>
              <a:buChar char="ü"/>
            </a:pPr>
            <a:r>
              <a:rPr lang="en-US" sz="1600" dirty="0"/>
              <a:t>Buy PTA Swag</a:t>
            </a:r>
          </a:p>
          <a:p>
            <a:endParaRPr lang="en-US" dirty="0"/>
          </a:p>
          <a:p>
            <a:pPr marL="0" indent="0" algn="ctr">
              <a:buNone/>
            </a:pPr>
            <a:r>
              <a:rPr lang="en-US" sz="3600" b="1" dirty="0"/>
              <a:t>A</a:t>
            </a:r>
            <a:r>
              <a:rPr lang="en-US" dirty="0"/>
              <a:t>chieves</a:t>
            </a:r>
          </a:p>
          <a:p>
            <a:pPr marL="0" indent="0">
              <a:buNone/>
            </a:pPr>
            <a:r>
              <a:rPr lang="en-US" sz="1600" dirty="0"/>
              <a:t>More than 85 research studies conducted over the past 30 years prove that kids do better when parents are involved: </a:t>
            </a:r>
          </a:p>
          <a:p>
            <a:pPr>
              <a:buFont typeface="Wingdings" panose="05000000000000000000" pitchFamily="2" charset="2"/>
              <a:buChar char="ü"/>
            </a:pPr>
            <a:r>
              <a:rPr lang="en-US" sz="1600" dirty="0"/>
              <a:t>Grades are higher </a:t>
            </a:r>
          </a:p>
          <a:p>
            <a:pPr>
              <a:buFont typeface="Wingdings" panose="05000000000000000000" pitchFamily="2" charset="2"/>
              <a:buChar char="ü"/>
            </a:pPr>
            <a:r>
              <a:rPr lang="en-US" sz="1600" dirty="0"/>
              <a:t>Test scores improve</a:t>
            </a:r>
          </a:p>
          <a:p>
            <a:pPr>
              <a:buFont typeface="Wingdings" panose="05000000000000000000" pitchFamily="2" charset="2"/>
              <a:buChar char="ü"/>
            </a:pPr>
            <a:r>
              <a:rPr lang="en-US" sz="1600" dirty="0"/>
              <a:t>Attendance increases</a:t>
            </a:r>
          </a:p>
          <a:p>
            <a:pPr marL="0" indent="0">
              <a:buNone/>
            </a:pPr>
            <a:r>
              <a:rPr lang="en-US" sz="1600" dirty="0"/>
              <a:t>Since the establishment of our PTA, Wolf Creek’s GA DOE CCRPI score (measuring content mastery, progress, closing gaps, and readiness) has increased from 61 in 2017 to 79.5 in 2019.</a:t>
            </a:r>
          </a:p>
          <a:p>
            <a:pPr marL="0" indent="0" algn="ctr">
              <a:buNone/>
            </a:pPr>
            <a:r>
              <a:rPr lang="en-US" sz="3600" b="1" dirty="0">
                <a:solidFill>
                  <a:schemeClr val="accent1">
                    <a:lumMod val="75000"/>
                  </a:schemeClr>
                </a:solidFill>
              </a:rPr>
              <a:t>M</a:t>
            </a:r>
            <a:r>
              <a:rPr lang="en-US" dirty="0"/>
              <a:t>ore</a:t>
            </a:r>
          </a:p>
          <a:p>
            <a:pPr marL="0" indent="0">
              <a:buNone/>
            </a:pPr>
            <a:r>
              <a:rPr lang="en-US" sz="1600" dirty="0"/>
              <a:t>Our PTA raises over $50,000 annually through Boosterthon and other fundraisers to support school initiatives and fun events:</a:t>
            </a:r>
          </a:p>
          <a:p>
            <a:pPr>
              <a:buFont typeface="Wingdings" panose="05000000000000000000" pitchFamily="2" charset="2"/>
              <a:buChar char="ü"/>
            </a:pPr>
            <a:r>
              <a:rPr lang="en-US" sz="1400" dirty="0"/>
              <a:t>School Beautification</a:t>
            </a:r>
          </a:p>
          <a:p>
            <a:pPr>
              <a:buFont typeface="Wingdings" panose="05000000000000000000" pitchFamily="2" charset="2"/>
              <a:buChar char="ü"/>
            </a:pPr>
            <a:r>
              <a:rPr lang="en-US" sz="1400" dirty="0"/>
              <a:t>WCES Bouncey House, Rock Wall, &amp; Basketball Goals</a:t>
            </a:r>
          </a:p>
          <a:p>
            <a:pPr>
              <a:buFont typeface="Wingdings" panose="05000000000000000000" pitchFamily="2" charset="2"/>
              <a:buChar char="ü"/>
            </a:pPr>
            <a:r>
              <a:rPr lang="en-US" sz="1400" dirty="0"/>
              <a:t>Reading Carnival (Books)</a:t>
            </a:r>
          </a:p>
          <a:p>
            <a:pPr>
              <a:buFont typeface="Wingdings" panose="05000000000000000000" pitchFamily="2" charset="2"/>
              <a:buChar char="ü"/>
            </a:pPr>
            <a:r>
              <a:rPr lang="en-US" sz="1400" dirty="0"/>
              <a:t>Trunk or Treat (Candy &amp; Décor)</a:t>
            </a:r>
          </a:p>
          <a:p>
            <a:pPr>
              <a:buFont typeface="Wingdings" panose="05000000000000000000" pitchFamily="2" charset="2"/>
              <a:buChar char="ü"/>
            </a:pPr>
            <a:r>
              <a:rPr lang="en-US" sz="1400" dirty="0"/>
              <a:t>Christmas Gift Bags</a:t>
            </a:r>
          </a:p>
          <a:p>
            <a:pPr>
              <a:buFont typeface="Wingdings" panose="05000000000000000000" pitchFamily="2" charset="2"/>
              <a:buChar char="ü"/>
            </a:pPr>
            <a:r>
              <a:rPr lang="en-US" sz="1400" dirty="0"/>
              <a:t>Teacher Appreciation Breakfasts, Lunches, &amp; Gift Bags</a:t>
            </a:r>
          </a:p>
        </p:txBody>
      </p:sp>
      <p:sp>
        <p:nvSpPr>
          <p:cNvPr id="10" name="Minus Sign 9">
            <a:extLst>
              <a:ext uri="{FF2B5EF4-FFF2-40B4-BE49-F238E27FC236}">
                <a16:creationId xmlns:a16="http://schemas.microsoft.com/office/drawing/2014/main" id="{05FD264E-7BC8-456C-A36A-766E6F27BC88}"/>
              </a:ext>
            </a:extLst>
          </p:cNvPr>
          <p:cNvSpPr/>
          <p:nvPr/>
        </p:nvSpPr>
        <p:spPr>
          <a:xfrm>
            <a:off x="1775398" y="2262953"/>
            <a:ext cx="2180967" cy="16540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Minus Sign 10">
            <a:extLst>
              <a:ext uri="{FF2B5EF4-FFF2-40B4-BE49-F238E27FC236}">
                <a16:creationId xmlns:a16="http://schemas.microsoft.com/office/drawing/2014/main" id="{B39849B1-CAE8-441A-91D5-E75C196330D9}"/>
              </a:ext>
            </a:extLst>
          </p:cNvPr>
          <p:cNvSpPr/>
          <p:nvPr/>
        </p:nvSpPr>
        <p:spPr>
          <a:xfrm>
            <a:off x="4327391" y="2262951"/>
            <a:ext cx="2180967" cy="16540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Minus Sign 11">
            <a:extLst>
              <a:ext uri="{FF2B5EF4-FFF2-40B4-BE49-F238E27FC236}">
                <a16:creationId xmlns:a16="http://schemas.microsoft.com/office/drawing/2014/main" id="{B7975141-324F-48F1-923B-FCB8EC6F4C41}"/>
              </a:ext>
            </a:extLst>
          </p:cNvPr>
          <p:cNvSpPr/>
          <p:nvPr/>
        </p:nvSpPr>
        <p:spPr>
          <a:xfrm>
            <a:off x="6915597" y="2262952"/>
            <a:ext cx="2180967" cy="16540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Minus Sign 12">
            <a:extLst>
              <a:ext uri="{FF2B5EF4-FFF2-40B4-BE49-F238E27FC236}">
                <a16:creationId xmlns:a16="http://schemas.microsoft.com/office/drawing/2014/main" id="{CFC60ED3-6316-4296-8626-9E392A80A854}"/>
              </a:ext>
            </a:extLst>
          </p:cNvPr>
          <p:cNvSpPr/>
          <p:nvPr/>
        </p:nvSpPr>
        <p:spPr>
          <a:xfrm>
            <a:off x="9443684" y="2234530"/>
            <a:ext cx="2180967" cy="165405"/>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row: Right 13">
            <a:extLst>
              <a:ext uri="{FF2B5EF4-FFF2-40B4-BE49-F238E27FC236}">
                <a16:creationId xmlns:a16="http://schemas.microsoft.com/office/drawing/2014/main" id="{D366A823-07C8-4346-94C5-B2B6270EA38D}"/>
              </a:ext>
            </a:extLst>
          </p:cNvPr>
          <p:cNvSpPr/>
          <p:nvPr/>
        </p:nvSpPr>
        <p:spPr>
          <a:xfrm>
            <a:off x="200026" y="2517624"/>
            <a:ext cx="1213164" cy="2309983"/>
          </a:xfrm>
          <a:prstGeom prst="rightArrow">
            <a:avLst/>
          </a:prstGeom>
          <a:solidFill>
            <a:schemeClr val="accent5">
              <a:lumMod val="75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How does our PTA help our school?</a:t>
            </a:r>
          </a:p>
        </p:txBody>
      </p:sp>
      <p:sp>
        <p:nvSpPr>
          <p:cNvPr id="15" name="TextBox 14">
            <a:extLst>
              <a:ext uri="{FF2B5EF4-FFF2-40B4-BE49-F238E27FC236}">
                <a16:creationId xmlns:a16="http://schemas.microsoft.com/office/drawing/2014/main" id="{816FDD35-8CFC-4E0F-9791-D9205F2F43B8}"/>
              </a:ext>
            </a:extLst>
          </p:cNvPr>
          <p:cNvSpPr txBox="1"/>
          <p:nvPr/>
        </p:nvSpPr>
        <p:spPr>
          <a:xfrm>
            <a:off x="9315449" y="6195448"/>
            <a:ext cx="2038350" cy="646331"/>
          </a:xfrm>
          <a:prstGeom prst="rect">
            <a:avLst/>
          </a:prstGeom>
          <a:noFill/>
        </p:spPr>
        <p:txBody>
          <a:bodyPr wrap="square" rtlCol="0">
            <a:spAutoFit/>
          </a:bodyPr>
          <a:lstStyle/>
          <a:p>
            <a:pPr algn="r"/>
            <a:r>
              <a:rPr lang="en-US" sz="1200" dirty="0"/>
              <a:t>Meeting </a:t>
            </a:r>
          </a:p>
          <a:p>
            <a:pPr algn="r"/>
            <a:r>
              <a:rPr lang="en-US" sz="1200" dirty="0"/>
              <a:t>Attendee  </a:t>
            </a:r>
          </a:p>
          <a:p>
            <a:pPr algn="r"/>
            <a:r>
              <a:rPr lang="en-US" sz="1200" dirty="0"/>
              <a:t>Sign-in Sheet:</a:t>
            </a:r>
          </a:p>
        </p:txBody>
      </p:sp>
      <p:pic>
        <p:nvPicPr>
          <p:cNvPr id="5" name="Picture 4">
            <a:extLst>
              <a:ext uri="{FF2B5EF4-FFF2-40B4-BE49-F238E27FC236}">
                <a16:creationId xmlns:a16="http://schemas.microsoft.com/office/drawing/2014/main" id="{38AA3FA5-9BAE-475A-ADAD-EC319C6E109A}"/>
              </a:ext>
            </a:extLst>
          </p:cNvPr>
          <p:cNvPicPr>
            <a:picLocks noChangeAspect="1"/>
          </p:cNvPicPr>
          <p:nvPr/>
        </p:nvPicPr>
        <p:blipFill rotWithShape="1">
          <a:blip r:embed="rId3"/>
          <a:srcRect t="3782" b="14426"/>
          <a:stretch/>
        </p:blipFill>
        <p:spPr>
          <a:xfrm>
            <a:off x="11353799" y="6231172"/>
            <a:ext cx="599656" cy="574882"/>
          </a:xfrm>
          <a:prstGeom prst="rect">
            <a:avLst/>
          </a:prstGeom>
        </p:spPr>
      </p:pic>
    </p:spTree>
    <p:extLst>
      <p:ext uri="{BB962C8B-B14F-4D97-AF65-F5344CB8AC3E}">
        <p14:creationId xmlns:p14="http://schemas.microsoft.com/office/powerpoint/2010/main" val="3084239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President’s Report</a:t>
            </a:r>
          </a:p>
        </p:txBody>
      </p:sp>
      <p:sp>
        <p:nvSpPr>
          <p:cNvPr id="3" name="Content Placeholder 2">
            <a:extLst>
              <a:ext uri="{FF2B5EF4-FFF2-40B4-BE49-F238E27FC236}">
                <a16:creationId xmlns:a16="http://schemas.microsoft.com/office/drawing/2014/main" id="{A258C19C-85A8-4F6A-88C6-4D69ED468569}"/>
              </a:ext>
            </a:extLst>
          </p:cNvPr>
          <p:cNvSpPr>
            <a:spLocks noGrp="1"/>
          </p:cNvSpPr>
          <p:nvPr>
            <p:ph idx="1"/>
          </p:nvPr>
        </p:nvSpPr>
        <p:spPr>
          <a:xfrm>
            <a:off x="2021304" y="2132682"/>
            <a:ext cx="9332495" cy="3852863"/>
          </a:xfrm>
        </p:spPr>
        <p:txBody>
          <a:bodyPr>
            <a:normAutofit fontScale="85000" lnSpcReduction="20000"/>
          </a:bodyPr>
          <a:lstStyle/>
          <a:p>
            <a:pPr>
              <a:spcAft>
                <a:spcPts val="600"/>
              </a:spcAft>
            </a:pPr>
            <a:r>
              <a:rPr lang="en-US" b="1" dirty="0"/>
              <a:t>Compliance Update</a:t>
            </a:r>
          </a:p>
          <a:p>
            <a:pPr lvl="1">
              <a:spcAft>
                <a:spcPts val="600"/>
              </a:spcAft>
            </a:pPr>
            <a:r>
              <a:rPr lang="en-US" sz="2800" dirty="0"/>
              <a:t>2021-2022 SY Audit Completed by 9/30 Deadline </a:t>
            </a:r>
          </a:p>
          <a:p>
            <a:pPr lvl="1">
              <a:spcAft>
                <a:spcPts val="600"/>
              </a:spcAft>
            </a:pPr>
            <a:r>
              <a:rPr lang="en-US" sz="2800" dirty="0"/>
              <a:t>501(c)3 Status Has Been Restored (not back-dated)</a:t>
            </a:r>
          </a:p>
          <a:p>
            <a:pPr lvl="2">
              <a:spcAft>
                <a:spcPts val="600"/>
              </a:spcAft>
            </a:pPr>
            <a:r>
              <a:rPr lang="en-US" sz="2800" dirty="0"/>
              <a:t>2017-2021 tax submissions can be submitted once tax-exempt status is restored for those years (not a guarantee), or</a:t>
            </a:r>
          </a:p>
          <a:p>
            <a:pPr lvl="2">
              <a:spcAft>
                <a:spcPts val="600"/>
              </a:spcAft>
            </a:pPr>
            <a:r>
              <a:rPr lang="en-US" sz="2800" dirty="0"/>
              <a:t>We can pay the taxes due on each of the outstanding tax years ()</a:t>
            </a:r>
          </a:p>
          <a:p>
            <a:pPr lvl="2">
              <a:spcAft>
                <a:spcPts val="600"/>
              </a:spcAft>
            </a:pPr>
            <a:r>
              <a:rPr lang="en-US" sz="2800" i="1" dirty="0"/>
              <a:t>Taxes for 2022-2023 school year not due until late next year</a:t>
            </a:r>
          </a:p>
          <a:p>
            <a:pPr>
              <a:spcBef>
                <a:spcPts val="1200"/>
              </a:spcBef>
            </a:pPr>
            <a:r>
              <a:rPr lang="en-US" b="1" dirty="0"/>
              <a:t>Redistricting Committee</a:t>
            </a:r>
          </a:p>
          <a:p>
            <a:pPr lvl="1"/>
            <a:r>
              <a:rPr lang="en-US" sz="2800" dirty="0"/>
              <a:t>Chair – Tanya Anderson Woodward</a:t>
            </a:r>
          </a:p>
          <a:p>
            <a:pPr lvl="1"/>
            <a:r>
              <a:rPr lang="en-US" sz="2800" dirty="0"/>
              <a:t>6 Members</a:t>
            </a:r>
          </a:p>
          <a:p>
            <a:pPr marL="914400" lvl="2" indent="0">
              <a:buNone/>
            </a:pPr>
            <a:endParaRPr lang="en-US" sz="2800" b="1" dirty="0"/>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B2BB10B7-9D87-473E-B2B6-0FB24522ECFA}"/>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7" name="Picture 6">
            <a:extLst>
              <a:ext uri="{FF2B5EF4-FFF2-40B4-BE49-F238E27FC236}">
                <a16:creationId xmlns:a16="http://schemas.microsoft.com/office/drawing/2014/main" id="{380E41CF-FDF5-48F8-99CB-BC3AE08E1BFD}"/>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8" name="Rectangle 7">
            <a:extLst>
              <a:ext uri="{FF2B5EF4-FFF2-40B4-BE49-F238E27FC236}">
                <a16:creationId xmlns:a16="http://schemas.microsoft.com/office/drawing/2014/main" id="{1C3FE10F-ECFD-4D7B-A5F5-EAC53D39C7B8}"/>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pic>
        <p:nvPicPr>
          <p:cNvPr id="10" name="Picture 9">
            <a:extLst>
              <a:ext uri="{FF2B5EF4-FFF2-40B4-BE49-F238E27FC236}">
                <a16:creationId xmlns:a16="http://schemas.microsoft.com/office/drawing/2014/main" id="{B77D5B61-406A-4909-ADE7-EDA4DFA4C1D6}"/>
              </a:ext>
            </a:extLst>
          </p:cNvPr>
          <p:cNvPicPr>
            <a:picLocks noChangeAspect="1"/>
          </p:cNvPicPr>
          <p:nvPr/>
        </p:nvPicPr>
        <p:blipFill rotWithShape="1">
          <a:blip r:embed="rId3"/>
          <a:srcRect t="2941" b="12465"/>
          <a:stretch/>
        </p:blipFill>
        <p:spPr>
          <a:xfrm>
            <a:off x="11353799" y="5960199"/>
            <a:ext cx="778507" cy="771904"/>
          </a:xfrm>
          <a:prstGeom prst="rect">
            <a:avLst/>
          </a:prstGeom>
        </p:spPr>
      </p:pic>
    </p:spTree>
    <p:extLst>
      <p:ext uri="{BB962C8B-B14F-4D97-AF65-F5344CB8AC3E}">
        <p14:creationId xmlns:p14="http://schemas.microsoft.com/office/powerpoint/2010/main" val="90393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Principal’s Updates</a:t>
            </a:r>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B2BB10B7-9D87-473E-B2B6-0FB24522ECFA}"/>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7" name="Picture 6">
            <a:extLst>
              <a:ext uri="{FF2B5EF4-FFF2-40B4-BE49-F238E27FC236}">
                <a16:creationId xmlns:a16="http://schemas.microsoft.com/office/drawing/2014/main" id="{380E41CF-FDF5-48F8-99CB-BC3AE08E1BFD}"/>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8" name="Rectangle 7">
            <a:extLst>
              <a:ext uri="{FF2B5EF4-FFF2-40B4-BE49-F238E27FC236}">
                <a16:creationId xmlns:a16="http://schemas.microsoft.com/office/drawing/2014/main" id="{1C3FE10F-ECFD-4D7B-A5F5-EAC53D39C7B8}"/>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pic>
        <p:nvPicPr>
          <p:cNvPr id="10" name="Picture 9">
            <a:extLst>
              <a:ext uri="{FF2B5EF4-FFF2-40B4-BE49-F238E27FC236}">
                <a16:creationId xmlns:a16="http://schemas.microsoft.com/office/drawing/2014/main" id="{B77D5B61-406A-4909-ADE7-EDA4DFA4C1D6}"/>
              </a:ext>
            </a:extLst>
          </p:cNvPr>
          <p:cNvPicPr>
            <a:picLocks noChangeAspect="1"/>
          </p:cNvPicPr>
          <p:nvPr/>
        </p:nvPicPr>
        <p:blipFill rotWithShape="1">
          <a:blip r:embed="rId3"/>
          <a:srcRect t="2941" b="12465"/>
          <a:stretch/>
        </p:blipFill>
        <p:spPr>
          <a:xfrm>
            <a:off x="11353799" y="5960199"/>
            <a:ext cx="778507" cy="771904"/>
          </a:xfrm>
          <a:prstGeom prst="rect">
            <a:avLst/>
          </a:prstGeom>
        </p:spPr>
      </p:pic>
      <p:pic>
        <p:nvPicPr>
          <p:cNvPr id="12" name="Picture 11">
            <a:extLst>
              <a:ext uri="{FF2B5EF4-FFF2-40B4-BE49-F238E27FC236}">
                <a16:creationId xmlns:a16="http://schemas.microsoft.com/office/drawing/2014/main" id="{5CFDFA6D-4AB9-49C7-95CE-CC16EDA89348}"/>
              </a:ext>
            </a:extLst>
          </p:cNvPr>
          <p:cNvPicPr>
            <a:picLocks noChangeAspect="1"/>
          </p:cNvPicPr>
          <p:nvPr/>
        </p:nvPicPr>
        <p:blipFill>
          <a:blip r:embed="rId4"/>
          <a:stretch>
            <a:fillRect/>
          </a:stretch>
        </p:blipFill>
        <p:spPr>
          <a:xfrm>
            <a:off x="5076824" y="2905126"/>
            <a:ext cx="2038351" cy="3456555"/>
          </a:xfrm>
          <a:prstGeom prst="rect">
            <a:avLst/>
          </a:prstGeom>
        </p:spPr>
      </p:pic>
      <p:sp>
        <p:nvSpPr>
          <p:cNvPr id="13" name="TextBox 12">
            <a:extLst>
              <a:ext uri="{FF2B5EF4-FFF2-40B4-BE49-F238E27FC236}">
                <a16:creationId xmlns:a16="http://schemas.microsoft.com/office/drawing/2014/main" id="{759153C5-87BF-4056-8838-E059BDF85004}"/>
              </a:ext>
            </a:extLst>
          </p:cNvPr>
          <p:cNvSpPr txBox="1"/>
          <p:nvPr/>
        </p:nvSpPr>
        <p:spPr>
          <a:xfrm>
            <a:off x="3819330" y="2275535"/>
            <a:ext cx="4553338" cy="369332"/>
          </a:xfrm>
          <a:prstGeom prst="rect">
            <a:avLst/>
          </a:prstGeom>
          <a:noFill/>
        </p:spPr>
        <p:txBody>
          <a:bodyPr wrap="square" rtlCol="0">
            <a:spAutoFit/>
          </a:bodyPr>
          <a:lstStyle/>
          <a:p>
            <a:pPr algn="ctr"/>
            <a:r>
              <a:rPr lang="en-US" b="1" dirty="0"/>
              <a:t>Principal: </a:t>
            </a:r>
            <a:r>
              <a:rPr lang="en-US" dirty="0"/>
              <a:t>Dionne C. Glass</a:t>
            </a:r>
          </a:p>
        </p:txBody>
      </p:sp>
    </p:spTree>
    <p:extLst>
      <p:ext uri="{BB962C8B-B14F-4D97-AF65-F5344CB8AC3E}">
        <p14:creationId xmlns:p14="http://schemas.microsoft.com/office/powerpoint/2010/main" val="1698616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4EE084-AFCC-4853-A606-B83DF8F4E9E1}"/>
              </a:ext>
            </a:extLst>
          </p:cNvPr>
          <p:cNvPicPr>
            <a:picLocks noChangeAspect="1"/>
          </p:cNvPicPr>
          <p:nvPr/>
        </p:nvPicPr>
        <p:blipFill>
          <a:blip r:embed="rId2"/>
          <a:stretch>
            <a:fillRect/>
          </a:stretch>
        </p:blipFill>
        <p:spPr>
          <a:xfrm>
            <a:off x="2400310" y="1572869"/>
            <a:ext cx="8511988" cy="4681593"/>
          </a:xfrm>
          <a:prstGeom prst="rect">
            <a:avLst/>
          </a:prstGeom>
        </p:spPr>
      </p:pic>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210478"/>
            <a:ext cx="9229725" cy="1325563"/>
          </a:xfrm>
        </p:spPr>
        <p:txBody>
          <a:bodyPr>
            <a:normAutofit/>
          </a:bodyPr>
          <a:lstStyle/>
          <a:p>
            <a:r>
              <a:rPr lang="en-US" sz="4000" b="1" dirty="0"/>
              <a:t>Parliamentarian Position is Still Open!</a:t>
            </a:r>
          </a:p>
        </p:txBody>
      </p:sp>
      <p:sp>
        <p:nvSpPr>
          <p:cNvPr id="4" name="Minus Sign 3">
            <a:extLst>
              <a:ext uri="{FF2B5EF4-FFF2-40B4-BE49-F238E27FC236}">
                <a16:creationId xmlns:a16="http://schemas.microsoft.com/office/drawing/2014/main" id="{39D7B220-EA85-49AD-9B3B-7610000EBCF9}"/>
              </a:ext>
            </a:extLst>
          </p:cNvPr>
          <p:cNvSpPr/>
          <p:nvPr/>
        </p:nvSpPr>
        <p:spPr>
          <a:xfrm>
            <a:off x="428624" y="1129082"/>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F04E4A3D-D071-4847-9B4E-524C550AE6E9}"/>
              </a:ext>
            </a:extLst>
          </p:cNvPr>
          <p:cNvSpPr txBox="1"/>
          <p:nvPr/>
        </p:nvSpPr>
        <p:spPr>
          <a:xfrm>
            <a:off x="9315449" y="6022986"/>
            <a:ext cx="2038350" cy="646331"/>
          </a:xfrm>
          <a:prstGeom prst="rect">
            <a:avLst/>
          </a:prstGeom>
          <a:noFill/>
        </p:spPr>
        <p:txBody>
          <a:bodyPr wrap="square" rtlCol="0">
            <a:spAutoFit/>
          </a:bodyPr>
          <a:lstStyle/>
          <a:p>
            <a:pPr algn="r"/>
            <a:r>
              <a:rPr lang="en-US" dirty="0"/>
              <a:t>Meeting Attendee Sign-in Sheet:</a:t>
            </a:r>
          </a:p>
        </p:txBody>
      </p:sp>
      <p:pic>
        <p:nvPicPr>
          <p:cNvPr id="7" name="Picture 6">
            <a:extLst>
              <a:ext uri="{FF2B5EF4-FFF2-40B4-BE49-F238E27FC236}">
                <a16:creationId xmlns:a16="http://schemas.microsoft.com/office/drawing/2014/main" id="{64AA0222-20A2-4E92-AA64-56E426FA05BF}"/>
              </a:ext>
            </a:extLst>
          </p:cNvPr>
          <p:cNvPicPr>
            <a:picLocks noChangeAspect="1"/>
          </p:cNvPicPr>
          <p:nvPr/>
        </p:nvPicPr>
        <p:blipFill rotWithShape="1">
          <a:blip r:embed="rId3"/>
          <a:srcRect t="2941" b="12465"/>
          <a:stretch/>
        </p:blipFill>
        <p:spPr>
          <a:xfrm>
            <a:off x="11353799" y="5960199"/>
            <a:ext cx="778507" cy="771904"/>
          </a:xfrm>
          <a:prstGeom prst="rect">
            <a:avLst/>
          </a:prstGeom>
        </p:spPr>
      </p:pic>
      <p:sp>
        <p:nvSpPr>
          <p:cNvPr id="8" name="TextBox 7">
            <a:extLst>
              <a:ext uri="{FF2B5EF4-FFF2-40B4-BE49-F238E27FC236}">
                <a16:creationId xmlns:a16="http://schemas.microsoft.com/office/drawing/2014/main" id="{C490C97E-D4C5-470B-9966-D74263CCB12A}"/>
              </a:ext>
            </a:extLst>
          </p:cNvPr>
          <p:cNvSpPr txBox="1"/>
          <p:nvPr/>
        </p:nvSpPr>
        <p:spPr>
          <a:xfrm>
            <a:off x="188267" y="3055074"/>
            <a:ext cx="2029944" cy="1431161"/>
          </a:xfrm>
          <a:prstGeom prst="rect">
            <a:avLst/>
          </a:prstGeom>
          <a:noFill/>
          <a:ln w="28575">
            <a:solidFill>
              <a:schemeClr val="accent5">
                <a:lumMod val="50000"/>
              </a:schemeClr>
            </a:solidFill>
          </a:ln>
        </p:spPr>
        <p:txBody>
          <a:bodyPr wrap="square" rtlCol="0">
            <a:spAutoFit/>
          </a:bodyPr>
          <a:lstStyle/>
          <a:p>
            <a:pPr algn="ctr">
              <a:spcAft>
                <a:spcPts val="600"/>
              </a:spcAft>
            </a:pPr>
            <a:r>
              <a:rPr lang="en-US" sz="1400" b="1" dirty="0"/>
              <a:t>Interested?</a:t>
            </a:r>
          </a:p>
          <a:p>
            <a:pPr algn="ctr"/>
            <a:r>
              <a:rPr lang="en-US" sz="1400" dirty="0"/>
              <a:t>Send an email to </a:t>
            </a:r>
            <a:r>
              <a:rPr lang="en-US" sz="1200" dirty="0">
                <a:hlinkClick r:id="rId4"/>
              </a:rPr>
              <a:t>president@wolfcreekpta.org</a:t>
            </a:r>
            <a:r>
              <a:rPr lang="en-US" sz="1200" dirty="0"/>
              <a:t> </a:t>
            </a:r>
            <a:r>
              <a:rPr lang="en-US" sz="1400" dirty="0"/>
              <a:t>to nominate an outstanding parliamentarian!</a:t>
            </a:r>
          </a:p>
        </p:txBody>
      </p:sp>
    </p:spTree>
    <p:extLst>
      <p:ext uri="{BB962C8B-B14F-4D97-AF65-F5344CB8AC3E}">
        <p14:creationId xmlns:p14="http://schemas.microsoft.com/office/powerpoint/2010/main" val="224735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1832-9E2C-4B2A-80C5-26E4C3CE2F0E}"/>
              </a:ext>
            </a:extLst>
          </p:cNvPr>
          <p:cNvSpPr>
            <a:spLocks noGrp="1"/>
          </p:cNvSpPr>
          <p:nvPr>
            <p:ph type="title"/>
          </p:nvPr>
        </p:nvSpPr>
        <p:spPr>
          <a:xfrm>
            <a:off x="2124074" y="365125"/>
            <a:ext cx="9229725" cy="1325563"/>
          </a:xfrm>
        </p:spPr>
        <p:txBody>
          <a:bodyPr/>
          <a:lstStyle/>
          <a:p>
            <a:r>
              <a:rPr lang="en-US" b="1" dirty="0"/>
              <a:t>Treasurer’s Report</a:t>
            </a:r>
          </a:p>
        </p:txBody>
      </p:sp>
      <p:sp>
        <p:nvSpPr>
          <p:cNvPr id="4" name="Minus Sign 3">
            <a:extLst>
              <a:ext uri="{FF2B5EF4-FFF2-40B4-BE49-F238E27FC236}">
                <a16:creationId xmlns:a16="http://schemas.microsoft.com/office/drawing/2014/main" id="{39D7B220-EA85-49AD-9B3B-7610000EBCF9}"/>
              </a:ext>
            </a:extLst>
          </p:cNvPr>
          <p:cNvSpPr/>
          <p:nvPr/>
        </p:nvSpPr>
        <p:spPr>
          <a:xfrm>
            <a:off x="428624" y="1579563"/>
            <a:ext cx="12611101" cy="381000"/>
          </a:xfrm>
          <a:prstGeom prst="mathMinus">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DBF747B-251D-4F81-AA4E-A2048C041B0E}"/>
              </a:ext>
            </a:extLst>
          </p:cNvPr>
          <p:cNvPicPr>
            <a:picLocks noChangeAspect="1"/>
          </p:cNvPicPr>
          <p:nvPr/>
        </p:nvPicPr>
        <p:blipFill rotWithShape="1">
          <a:blip r:embed="rId2"/>
          <a:srcRect t="5452"/>
          <a:stretch/>
        </p:blipFill>
        <p:spPr>
          <a:xfrm>
            <a:off x="9723965" y="687992"/>
            <a:ext cx="904875" cy="891571"/>
          </a:xfrm>
          <a:prstGeom prst="rect">
            <a:avLst/>
          </a:prstGeom>
        </p:spPr>
      </p:pic>
      <p:sp>
        <p:nvSpPr>
          <p:cNvPr id="6" name="Rectangle 5">
            <a:extLst>
              <a:ext uri="{FF2B5EF4-FFF2-40B4-BE49-F238E27FC236}">
                <a16:creationId xmlns:a16="http://schemas.microsoft.com/office/drawing/2014/main" id="{BD57EFC8-4283-453B-9545-213B0AA5A445}"/>
              </a:ext>
            </a:extLst>
          </p:cNvPr>
          <p:cNvSpPr/>
          <p:nvPr/>
        </p:nvSpPr>
        <p:spPr>
          <a:xfrm>
            <a:off x="8728155" y="471596"/>
            <a:ext cx="2896496" cy="1488967"/>
          </a:xfrm>
          <a:prstGeom prst="rect">
            <a:avLst/>
          </a:prstGeom>
          <a:noFill/>
        </p:spPr>
        <p:txBody>
          <a:bodyPr wrap="none" lIns="91440" tIns="45720" rIns="91440" bIns="45720">
            <a:prstTxWarp prst="textArchUp">
              <a:avLst/>
            </a:prstTxWarp>
            <a:spAutoFit/>
          </a:bodyPr>
          <a:lstStyle/>
          <a:p>
            <a:pPr algn="ctr"/>
            <a:r>
              <a:rPr lang="en-US" sz="5400" b="1" cap="none" spc="50" dirty="0">
                <a:ln w="0"/>
                <a:solidFill>
                  <a:schemeClr val="bg2"/>
                </a:solidFill>
                <a:effectLst>
                  <a:innerShdw blurRad="63500" dist="50800" dir="13500000">
                    <a:srgbClr val="000000">
                      <a:alpha val="50000"/>
                    </a:srgbClr>
                  </a:innerShdw>
                </a:effectLst>
              </a:rPr>
              <a:t>Join Online</a:t>
            </a:r>
          </a:p>
        </p:txBody>
      </p:sp>
      <p:pic>
        <p:nvPicPr>
          <p:cNvPr id="15" name="Picture 14">
            <a:extLst>
              <a:ext uri="{FF2B5EF4-FFF2-40B4-BE49-F238E27FC236}">
                <a16:creationId xmlns:a16="http://schemas.microsoft.com/office/drawing/2014/main" id="{D08DB768-E29F-49AB-B16C-D4049FDEB6C6}"/>
              </a:ext>
            </a:extLst>
          </p:cNvPr>
          <p:cNvPicPr>
            <a:picLocks noChangeAspect="1"/>
          </p:cNvPicPr>
          <p:nvPr/>
        </p:nvPicPr>
        <p:blipFill>
          <a:blip r:embed="rId3"/>
          <a:stretch>
            <a:fillRect/>
          </a:stretch>
        </p:blipFill>
        <p:spPr>
          <a:xfrm>
            <a:off x="1534974" y="3175001"/>
            <a:ext cx="9419229" cy="2077403"/>
          </a:xfrm>
          <a:prstGeom prst="rect">
            <a:avLst/>
          </a:prstGeom>
        </p:spPr>
      </p:pic>
      <p:sp>
        <p:nvSpPr>
          <p:cNvPr id="17" name="Rectangle 16">
            <a:extLst>
              <a:ext uri="{FF2B5EF4-FFF2-40B4-BE49-F238E27FC236}">
                <a16:creationId xmlns:a16="http://schemas.microsoft.com/office/drawing/2014/main" id="{ADF2D35B-FAA4-468B-945B-C4392F16C6AD}"/>
              </a:ext>
            </a:extLst>
          </p:cNvPr>
          <p:cNvSpPr/>
          <p:nvPr/>
        </p:nvSpPr>
        <p:spPr>
          <a:xfrm>
            <a:off x="2050368" y="1922793"/>
            <a:ext cx="8091263" cy="954107"/>
          </a:xfrm>
          <a:prstGeom prst="rect">
            <a:avLst/>
          </a:prstGeom>
          <a:noFill/>
        </p:spPr>
        <p:txBody>
          <a:bodyPr wrap="square" lIns="91440" tIns="45720" rIns="91440" bIns="45720">
            <a:spAutoFit/>
          </a:bodyPr>
          <a:lstStyle/>
          <a:p>
            <a:pPr algn="ctr"/>
            <a:r>
              <a:rPr lang="en-US" sz="2800" b="0" cap="none" spc="0" dirty="0">
                <a:ln w="0"/>
                <a:solidFill>
                  <a:schemeClr val="tx1"/>
                </a:solidFill>
                <a:effectLst>
                  <a:outerShdw blurRad="38100" dist="19050" dir="2700000" algn="tl" rotWithShape="0">
                    <a:schemeClr val="dk1">
                      <a:alpha val="40000"/>
                    </a:schemeClr>
                  </a:outerShdw>
                </a:effectLst>
              </a:rPr>
              <a:t>Remaining Balance </a:t>
            </a:r>
          </a:p>
          <a:p>
            <a:pPr algn="ctr"/>
            <a:r>
              <a:rPr lang="en-US" sz="2800" b="0" cap="none" spc="0" dirty="0">
                <a:ln w="0"/>
                <a:solidFill>
                  <a:schemeClr val="tx1"/>
                </a:solidFill>
                <a:effectLst>
                  <a:outerShdw blurRad="38100" dist="19050" dir="2700000" algn="tl" rotWithShape="0">
                    <a:schemeClr val="dk1">
                      <a:alpha val="40000"/>
                    </a:schemeClr>
                  </a:outerShdw>
                </a:effectLst>
              </a:rPr>
              <a:t>(2021-2022 SY)</a:t>
            </a:r>
          </a:p>
        </p:txBody>
      </p:sp>
    </p:spTree>
    <p:extLst>
      <p:ext uri="{BB962C8B-B14F-4D97-AF65-F5344CB8AC3E}">
        <p14:creationId xmlns:p14="http://schemas.microsoft.com/office/powerpoint/2010/main" val="2683476502"/>
      </p:ext>
    </p:extLst>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A5A5A5"/>
      </a:dk2>
      <a:lt2>
        <a:srgbClr val="E7E6E6"/>
      </a:lt2>
      <a:accent1>
        <a:srgbClr val="0033CC"/>
      </a:accent1>
      <a:accent2>
        <a:srgbClr val="FFFF00"/>
      </a:accent2>
      <a:accent3>
        <a:srgbClr val="FF0000"/>
      </a:accent3>
      <a:accent4>
        <a:srgbClr val="FF9900"/>
      </a:accent4>
      <a:accent5>
        <a:srgbClr val="00B050"/>
      </a:accent5>
      <a:accent6>
        <a:srgbClr val="FFFFFF"/>
      </a:accent6>
      <a:hlink>
        <a:srgbClr val="0000FF"/>
      </a:hlink>
      <a:folHlink>
        <a:srgbClr val="2E75B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12930</TotalTime>
  <Words>1005</Words>
  <Application>Microsoft Office PowerPoint</Application>
  <PresentationFormat>Widescreen</PresentationFormat>
  <Paragraphs>188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PowerPoint Presentation</vt:lpstr>
      <vt:lpstr>Agenda</vt:lpstr>
      <vt:lpstr>Attendee Sign-in Sheet</vt:lpstr>
      <vt:lpstr>Welcome to Our 22 New PTA Members!</vt:lpstr>
      <vt:lpstr>President’s Report</vt:lpstr>
      <vt:lpstr>President’s Report</vt:lpstr>
      <vt:lpstr>Principal’s Updates</vt:lpstr>
      <vt:lpstr>Parliamentarian Position is Still Open!</vt:lpstr>
      <vt:lpstr>Treasurer’s Report</vt:lpstr>
      <vt:lpstr>Treasurer’s Report</vt:lpstr>
      <vt:lpstr>Unfinished Business</vt:lpstr>
      <vt:lpstr>New Business</vt:lpstr>
      <vt:lpstr>New Business</vt:lpstr>
      <vt:lpstr>New Business</vt:lpstr>
      <vt:lpstr>Announcements</vt:lpstr>
      <vt:lpstr>Upcoming Events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DIONNE ROBERTS</dc:creator>
  <cp:lastModifiedBy>DIONNE ROBERTS</cp:lastModifiedBy>
  <cp:revision>56</cp:revision>
  <dcterms:created xsi:type="dcterms:W3CDTF">2022-09-07T16:36:00Z</dcterms:created>
  <dcterms:modified xsi:type="dcterms:W3CDTF">2022-12-12T15:46:53Z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b9eef5b-bf6b-4400-b8a1-52d3da801be0_Enabled">
    <vt:lpwstr>true</vt:lpwstr>
  </property>
  <property fmtid="{D5CDD505-2E9C-101B-9397-08002B2CF9AE}" pid="3" name="MSIP_Label_fb9eef5b-bf6b-4400-b8a1-52d3da801be0_SetDate">
    <vt:lpwstr>2022-09-07T17:14:23Z</vt:lpwstr>
  </property>
  <property fmtid="{D5CDD505-2E9C-101B-9397-08002B2CF9AE}" pid="4" name="MSIP_Label_fb9eef5b-bf6b-4400-b8a1-52d3da801be0_Method">
    <vt:lpwstr>Privileged</vt:lpwstr>
  </property>
  <property fmtid="{D5CDD505-2E9C-101B-9397-08002B2CF9AE}" pid="5" name="MSIP_Label_fb9eef5b-bf6b-4400-b8a1-52d3da801be0_Name">
    <vt:lpwstr>fb9eef5b-bf6b-4400-b8a1-52d3da801be0</vt:lpwstr>
  </property>
  <property fmtid="{D5CDD505-2E9C-101B-9397-08002B2CF9AE}" pid="6" name="MSIP_Label_fb9eef5b-bf6b-4400-b8a1-52d3da801be0_SiteId">
    <vt:lpwstr>548d26ab-8caa-49e1-97c2-a1b1a06cc39c</vt:lpwstr>
  </property>
  <property fmtid="{D5CDD505-2E9C-101B-9397-08002B2CF9AE}" pid="7" name="MSIP_Label_fb9eef5b-bf6b-4400-b8a1-52d3da801be0_ActionId">
    <vt:lpwstr>20b76e3c-5ecc-4738-8cd5-644a8c627582</vt:lpwstr>
  </property>
  <property fmtid="{D5CDD505-2E9C-101B-9397-08002B2CF9AE}" pid="8" name="MSIP_Label_fb9eef5b-bf6b-4400-b8a1-52d3da801be0_ContentBits">
    <vt:lpwstr>0</vt:lpwstr>
  </property>
</Properties>
</file>