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59" r:id="rId5"/>
    <p:sldId id="275" r:id="rId6"/>
    <p:sldId id="260" r:id="rId7"/>
    <p:sldId id="277" r:id="rId8"/>
    <p:sldId id="261" r:id="rId9"/>
    <p:sldId id="279" r:id="rId10"/>
    <p:sldId id="262" r:id="rId11"/>
    <p:sldId id="263" r:id="rId12"/>
    <p:sldId id="276"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01"/>
    <a:srgbClr val="000000"/>
    <a:srgbClr val="FFFFCC"/>
    <a:srgbClr val="DDDDD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E1DE-B33D-4016-81F0-E3417AEFC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0FBE60-76AC-4B73-B202-B22205FE2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F9CC10-FF49-4C85-B7DA-D658493892B7}"/>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5" name="Footer Placeholder 4">
            <a:extLst>
              <a:ext uri="{FF2B5EF4-FFF2-40B4-BE49-F238E27FC236}">
                <a16:creationId xmlns:a16="http://schemas.microsoft.com/office/drawing/2014/main" id="{9CB0249E-A356-4133-8D83-DDC33C3A31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F436F-85C1-4C4A-A26A-7B8178AE7D18}"/>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7" name="Rectangle 6">
            <a:extLst>
              <a:ext uri="{FF2B5EF4-FFF2-40B4-BE49-F238E27FC236}">
                <a16:creationId xmlns:a16="http://schemas.microsoft.com/office/drawing/2014/main" id="{D8F6C929-6FF1-4BA8-83A4-5BCEC8D25A34}"/>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81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999B-FE82-4B9F-B977-868E030186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207BA-A738-42E4-9E0F-79B4099E4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AD044-AC90-47DD-BDDD-E3CC3DBD3CB0}"/>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5" name="Footer Placeholder 4">
            <a:extLst>
              <a:ext uri="{FF2B5EF4-FFF2-40B4-BE49-F238E27FC236}">
                <a16:creationId xmlns:a16="http://schemas.microsoft.com/office/drawing/2014/main" id="{C099619E-4D63-431E-8629-3E15A21C1F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EC2EF-2B89-402A-856F-D276550A8F76}"/>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7" name="Rectangle 6">
            <a:extLst>
              <a:ext uri="{FF2B5EF4-FFF2-40B4-BE49-F238E27FC236}">
                <a16:creationId xmlns:a16="http://schemas.microsoft.com/office/drawing/2014/main" id="{E25DC822-C035-427F-85E6-7165F4E0EC07}"/>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585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0B170-FE45-40CD-81FC-B1DBF5E24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1745AD-DC74-447A-9AAF-0908C432C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66245-51EB-41E9-8B65-9C925EAD1538}"/>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5" name="Footer Placeholder 4">
            <a:extLst>
              <a:ext uri="{FF2B5EF4-FFF2-40B4-BE49-F238E27FC236}">
                <a16:creationId xmlns:a16="http://schemas.microsoft.com/office/drawing/2014/main" id="{5D631962-2B02-451E-A258-2826ADF0B5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92EA7-7C38-463A-AEBD-3067281AE68F}"/>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7" name="Rectangle 6">
            <a:extLst>
              <a:ext uri="{FF2B5EF4-FFF2-40B4-BE49-F238E27FC236}">
                <a16:creationId xmlns:a16="http://schemas.microsoft.com/office/drawing/2014/main" id="{BF9F8CA5-EA75-4215-8C51-DDF22EFBE0CF}"/>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349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70EB-081F-4C67-B63E-370FEC2AB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D45B5-B6D4-489D-B3CE-D6742CD3D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9C5-7A58-4FDE-ADC1-A8600ECF2195}"/>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5" name="Footer Placeholder 4">
            <a:extLst>
              <a:ext uri="{FF2B5EF4-FFF2-40B4-BE49-F238E27FC236}">
                <a16:creationId xmlns:a16="http://schemas.microsoft.com/office/drawing/2014/main" id="{8A9B7591-4D0A-4432-B414-F924E1193E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A80593-EE89-49FB-8410-40FF6472312D}"/>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7" name="Rectangle 6">
            <a:extLst>
              <a:ext uri="{FF2B5EF4-FFF2-40B4-BE49-F238E27FC236}">
                <a16:creationId xmlns:a16="http://schemas.microsoft.com/office/drawing/2014/main" id="{9233B452-2C79-4AB1-84BC-13042CEAB5B6}"/>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052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4868-851D-417D-BFCC-3BC26CBA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CB799-5DA0-45DB-84F8-3DB66B5B6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5E65C-AEA7-4C80-93F3-89AB7069B097}"/>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5" name="Footer Placeholder 4">
            <a:extLst>
              <a:ext uri="{FF2B5EF4-FFF2-40B4-BE49-F238E27FC236}">
                <a16:creationId xmlns:a16="http://schemas.microsoft.com/office/drawing/2014/main" id="{ED4CF9F1-AC4E-4CCC-9306-5782FF047C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C47F6E-70B3-41B0-B394-C9A22CC1F760}"/>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7" name="Rectangle 6">
            <a:extLst>
              <a:ext uri="{FF2B5EF4-FFF2-40B4-BE49-F238E27FC236}">
                <a16:creationId xmlns:a16="http://schemas.microsoft.com/office/drawing/2014/main" id="{C752BF16-631D-4239-A056-6C392654E33D}"/>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612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2F75-3789-4861-A7B1-EC94DAEC3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9C509-ADEB-4375-8891-D832CD813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160B0-759F-4198-9F60-7270B76667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E2AF9-E96D-4C27-8AAC-E3F8EF473C68}"/>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6" name="Footer Placeholder 5">
            <a:extLst>
              <a:ext uri="{FF2B5EF4-FFF2-40B4-BE49-F238E27FC236}">
                <a16:creationId xmlns:a16="http://schemas.microsoft.com/office/drawing/2014/main" id="{E4693F18-5A5F-48AC-BD6B-56661E9D0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C674A2-BD20-4781-A3B9-BC618AD6515C}"/>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8" name="Rectangle 7">
            <a:extLst>
              <a:ext uri="{FF2B5EF4-FFF2-40B4-BE49-F238E27FC236}">
                <a16:creationId xmlns:a16="http://schemas.microsoft.com/office/drawing/2014/main" id="{7A3E784D-7DDA-4934-B45A-130913CC9F97}"/>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7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76A7-E250-4B83-BAFC-7164390A9B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04529-4B05-4DA2-AD7A-633EEBB2C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F32D9-2EBC-44D3-B335-2FD3AA8C21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84157-BD53-483D-B2B9-EC132AA27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DF86-2E17-4A83-A98C-9A3F91F2A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DBBA7C-815C-4938-A76C-313CE1E18906}"/>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8" name="Footer Placeholder 7">
            <a:extLst>
              <a:ext uri="{FF2B5EF4-FFF2-40B4-BE49-F238E27FC236}">
                <a16:creationId xmlns:a16="http://schemas.microsoft.com/office/drawing/2014/main" id="{9ED5F146-F323-4DF4-A167-8F9A15DF6A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39F4EE-478E-4311-878F-84BD0885E6D5}"/>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10" name="Rectangle 9">
            <a:extLst>
              <a:ext uri="{FF2B5EF4-FFF2-40B4-BE49-F238E27FC236}">
                <a16:creationId xmlns:a16="http://schemas.microsoft.com/office/drawing/2014/main" id="{A3B7032A-387C-4D70-81C2-09408837CEE1}"/>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945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CB8-5317-461B-888D-AA0A72FD3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C29AC-9501-467E-A643-F86FE9C18F73}"/>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4" name="Footer Placeholder 3">
            <a:extLst>
              <a:ext uri="{FF2B5EF4-FFF2-40B4-BE49-F238E27FC236}">
                <a16:creationId xmlns:a16="http://schemas.microsoft.com/office/drawing/2014/main" id="{044F9E91-E90D-42C3-A889-4F0A120059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369F44-F70C-473F-AA08-4AC28CC43E50}"/>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6" name="Rectangle 5">
            <a:extLst>
              <a:ext uri="{FF2B5EF4-FFF2-40B4-BE49-F238E27FC236}">
                <a16:creationId xmlns:a16="http://schemas.microsoft.com/office/drawing/2014/main" id="{EEA72043-E1C9-4B18-B78E-B2A62E6F5CCD}"/>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45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6E5DF-B320-455C-B59E-A70C057FAAC8}"/>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3" name="Footer Placeholder 2">
            <a:extLst>
              <a:ext uri="{FF2B5EF4-FFF2-40B4-BE49-F238E27FC236}">
                <a16:creationId xmlns:a16="http://schemas.microsoft.com/office/drawing/2014/main" id="{1CEB27D7-CB46-46DD-A181-FFFA37CC87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E6D4DD-BF87-49CB-BF58-6A9CA1275CC8}"/>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5" name="Rectangle 4">
            <a:extLst>
              <a:ext uri="{FF2B5EF4-FFF2-40B4-BE49-F238E27FC236}">
                <a16:creationId xmlns:a16="http://schemas.microsoft.com/office/drawing/2014/main" id="{A12D7028-EDF7-447E-8B04-9D826B952222}"/>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315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7FB-CBBF-43F5-B52E-7550EAF39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E9445-9317-436A-ABDB-FE51C367B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C55F5-CDC6-4C07-B522-0C64E8923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73EE7-8D93-4688-9416-14BBC328CE1A}"/>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6" name="Footer Placeholder 5">
            <a:extLst>
              <a:ext uri="{FF2B5EF4-FFF2-40B4-BE49-F238E27FC236}">
                <a16:creationId xmlns:a16="http://schemas.microsoft.com/office/drawing/2014/main" id="{12E425D4-4E95-4363-9EDF-169BB0A9CD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C8B110-26A9-463F-859A-CA1F90F71D54}"/>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8" name="Rectangle 7">
            <a:extLst>
              <a:ext uri="{FF2B5EF4-FFF2-40B4-BE49-F238E27FC236}">
                <a16:creationId xmlns:a16="http://schemas.microsoft.com/office/drawing/2014/main" id="{835D515A-9975-4806-BB8C-96DC52024A88}"/>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78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128B-B4D6-4490-ADB7-6E10CFFC2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0F139B-B572-4D1A-9111-126E79C38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F57A948-978B-4856-A7D8-E00CFE7E9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D7216-8A43-4422-BEE0-3243962C86C1}"/>
              </a:ext>
            </a:extLst>
          </p:cNvPr>
          <p:cNvSpPr>
            <a:spLocks noGrp="1"/>
          </p:cNvSpPr>
          <p:nvPr>
            <p:ph type="dt" sz="half" idx="10"/>
          </p:nvPr>
        </p:nvSpPr>
        <p:spPr/>
        <p:txBody>
          <a:bodyPr/>
          <a:lstStyle/>
          <a:p>
            <a:fld id="{1FBBFBC1-742F-459A-AC81-9F4D5B8A863B}" type="datetimeFigureOut">
              <a:rPr lang="en-US" smtClean="0"/>
              <a:t>9/13/2022</a:t>
            </a:fld>
            <a:endParaRPr lang="en-US" dirty="0"/>
          </a:p>
        </p:txBody>
      </p:sp>
      <p:sp>
        <p:nvSpPr>
          <p:cNvPr id="6" name="Footer Placeholder 5">
            <a:extLst>
              <a:ext uri="{FF2B5EF4-FFF2-40B4-BE49-F238E27FC236}">
                <a16:creationId xmlns:a16="http://schemas.microsoft.com/office/drawing/2014/main" id="{E82C7FA8-15A5-4A6F-9D56-2263014827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58CBA5-6715-435D-9465-36560BC47B22}"/>
              </a:ext>
            </a:extLst>
          </p:cNvPr>
          <p:cNvSpPr>
            <a:spLocks noGrp="1"/>
          </p:cNvSpPr>
          <p:nvPr>
            <p:ph type="sldNum" sz="quarter" idx="12"/>
          </p:nvPr>
        </p:nvSpPr>
        <p:spPr/>
        <p:txBody>
          <a:bodyPr/>
          <a:lstStyle/>
          <a:p>
            <a:fld id="{FC2C4A38-E16E-43FD-8728-5E17CF510159}" type="slidenum">
              <a:rPr lang="en-US" smtClean="0"/>
              <a:t>‹#›</a:t>
            </a:fld>
            <a:endParaRPr lang="en-US" dirty="0"/>
          </a:p>
        </p:txBody>
      </p:sp>
      <p:sp>
        <p:nvSpPr>
          <p:cNvPr id="8" name="Rectangle 7">
            <a:extLst>
              <a:ext uri="{FF2B5EF4-FFF2-40B4-BE49-F238E27FC236}">
                <a16:creationId xmlns:a16="http://schemas.microsoft.com/office/drawing/2014/main" id="{0E68D3CC-2178-40E8-AF9A-A777DEA484E2}"/>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76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E8A02-4D83-4568-AB88-B50F20BB1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F0C00-7A9C-44C5-80FB-988F7708B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9662C-0015-4619-970B-E67F119F7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BFBC1-742F-459A-AC81-9F4D5B8A863B}" type="datetimeFigureOut">
              <a:rPr lang="en-US" smtClean="0"/>
              <a:t>9/13/2022</a:t>
            </a:fld>
            <a:endParaRPr lang="en-US" dirty="0"/>
          </a:p>
        </p:txBody>
      </p:sp>
      <p:sp>
        <p:nvSpPr>
          <p:cNvPr id="5" name="Footer Placeholder 4">
            <a:extLst>
              <a:ext uri="{FF2B5EF4-FFF2-40B4-BE49-F238E27FC236}">
                <a16:creationId xmlns:a16="http://schemas.microsoft.com/office/drawing/2014/main" id="{2868D609-0BC3-49BB-8DBB-FC853220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36E531-94D4-4557-8072-785740782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C4A38-E16E-43FD-8728-5E17CF510159}" type="slidenum">
              <a:rPr lang="en-US" smtClean="0"/>
              <a:t>‹#›</a:t>
            </a:fld>
            <a:endParaRPr lang="en-US" dirty="0"/>
          </a:p>
        </p:txBody>
      </p:sp>
      <p:pic>
        <p:nvPicPr>
          <p:cNvPr id="10" name="Picture 9" descr="Logo, icon&#10;&#10;Description automatically generated">
            <a:extLst>
              <a:ext uri="{FF2B5EF4-FFF2-40B4-BE49-F238E27FC236}">
                <a16:creationId xmlns:a16="http://schemas.microsoft.com/office/drawing/2014/main" id="{77B42CD7-FD0A-4759-91CA-A0D006735E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6177" y="118326"/>
            <a:ext cx="1738373" cy="1819160"/>
          </a:xfrm>
          <a:prstGeom prst="rect">
            <a:avLst/>
          </a:prstGeom>
        </p:spPr>
      </p:pic>
      <p:sp>
        <p:nvSpPr>
          <p:cNvPr id="11" name="Rectangle 10">
            <a:extLst>
              <a:ext uri="{FF2B5EF4-FFF2-40B4-BE49-F238E27FC236}">
                <a16:creationId xmlns:a16="http://schemas.microsoft.com/office/drawing/2014/main" id="{83EDEEC6-12D5-4D03-871F-978A8DF849CE}"/>
              </a:ext>
            </a:extLst>
          </p:cNvPr>
          <p:cNvSpPr/>
          <p:nvPr userDrawn="1"/>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1377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rms.gle/EFfct1uLJPp5Mr8E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24E2D-6072-4F48-9891-20F36052A5E9}"/>
              </a:ext>
            </a:extLst>
          </p:cNvPr>
          <p:cNvSpPr/>
          <p:nvPr/>
        </p:nvSpPr>
        <p:spPr>
          <a:xfrm>
            <a:off x="2201418" y="433685"/>
            <a:ext cx="8970276" cy="830997"/>
          </a:xfrm>
          <a:prstGeom prst="rect">
            <a:avLst/>
          </a:prstGeom>
          <a:noFill/>
        </p:spPr>
        <p:txBody>
          <a:bodyPr wrap="non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blurRad="50800" dist="38100" dir="10800000" algn="r" rotWithShape="0">
                    <a:prstClr val="black">
                      <a:alpha val="40000"/>
                    </a:prstClr>
                  </a:outerShdw>
                </a:effectLst>
              </a:rPr>
              <a:t>Wolf Creek Elementary School PTA</a:t>
            </a:r>
            <a:endParaRPr lang="en-US" sz="4800" b="1" cap="none" spc="0" dirty="0">
              <a:ln w="13462">
                <a:solidFill>
                  <a:schemeClr val="bg1"/>
                </a:solidFill>
                <a:prstDash val="solid"/>
              </a:ln>
              <a:solidFill>
                <a:schemeClr val="tx1">
                  <a:lumMod val="85000"/>
                  <a:lumOff val="15000"/>
                </a:schemeClr>
              </a:solidFill>
              <a:effectLst>
                <a:outerShdw blurRad="50800" dist="38100" dir="10800000" algn="r" rotWithShape="0">
                  <a:prstClr val="black">
                    <a:alpha val="40000"/>
                  </a:prstClr>
                </a:outerShdw>
              </a:effectLst>
            </a:endParaRPr>
          </a:p>
        </p:txBody>
      </p:sp>
      <p:pic>
        <p:nvPicPr>
          <p:cNvPr id="4" name="Picture 3">
            <a:extLst>
              <a:ext uri="{FF2B5EF4-FFF2-40B4-BE49-F238E27FC236}">
                <a16:creationId xmlns:a16="http://schemas.microsoft.com/office/drawing/2014/main" id="{611999C3-B5A7-46AD-B40C-046EFE0FD327}"/>
              </a:ext>
            </a:extLst>
          </p:cNvPr>
          <p:cNvPicPr>
            <a:picLocks noChangeAspect="1"/>
          </p:cNvPicPr>
          <p:nvPr/>
        </p:nvPicPr>
        <p:blipFill>
          <a:blip r:embed="rId2"/>
          <a:stretch>
            <a:fillRect/>
          </a:stretch>
        </p:blipFill>
        <p:spPr>
          <a:xfrm>
            <a:off x="2471737" y="2085975"/>
            <a:ext cx="7248525" cy="3429000"/>
          </a:xfrm>
          <a:prstGeom prst="rect">
            <a:avLst/>
          </a:prstGeom>
        </p:spPr>
      </p:pic>
      <p:sp>
        <p:nvSpPr>
          <p:cNvPr id="5" name="TextBox 4">
            <a:extLst>
              <a:ext uri="{FF2B5EF4-FFF2-40B4-BE49-F238E27FC236}">
                <a16:creationId xmlns:a16="http://schemas.microsoft.com/office/drawing/2014/main" id="{62D15AF6-1748-4E88-B8D3-8ED1283FF72B}"/>
              </a:ext>
            </a:extLst>
          </p:cNvPr>
          <p:cNvSpPr txBox="1"/>
          <p:nvPr/>
        </p:nvSpPr>
        <p:spPr>
          <a:xfrm>
            <a:off x="4086225" y="3057525"/>
            <a:ext cx="3876675" cy="1384995"/>
          </a:xfrm>
          <a:prstGeom prst="rect">
            <a:avLst/>
          </a:prstGeom>
          <a:solidFill>
            <a:schemeClr val="tx1">
              <a:lumMod val="75000"/>
              <a:lumOff val="25000"/>
            </a:schemeClr>
          </a:solidFill>
        </p:spPr>
        <p:txBody>
          <a:bodyPr wrap="square" rtlCol="0">
            <a:spAutoFit/>
          </a:bodyPr>
          <a:lstStyle/>
          <a:p>
            <a:pPr algn="ctr"/>
            <a:r>
              <a:rPr lang="en-US" sz="2800" b="1" dirty="0">
                <a:solidFill>
                  <a:schemeClr val="bg1"/>
                </a:solidFill>
              </a:rPr>
              <a:t>General Body </a:t>
            </a:r>
          </a:p>
          <a:p>
            <a:pPr algn="ctr"/>
            <a:r>
              <a:rPr lang="en-US" sz="2800" b="1" dirty="0">
                <a:solidFill>
                  <a:schemeClr val="bg1"/>
                </a:solidFill>
              </a:rPr>
              <a:t>PTA Meeting</a:t>
            </a:r>
          </a:p>
          <a:p>
            <a:pPr algn="ctr"/>
            <a:r>
              <a:rPr lang="en-US" sz="2800" b="1" dirty="0">
                <a:solidFill>
                  <a:schemeClr val="bg1"/>
                </a:solidFill>
              </a:rPr>
              <a:t>September 13, 2022</a:t>
            </a:r>
          </a:p>
        </p:txBody>
      </p:sp>
      <p:sp>
        <p:nvSpPr>
          <p:cNvPr id="6" name="Minus Sign 5">
            <a:extLst>
              <a:ext uri="{FF2B5EF4-FFF2-40B4-BE49-F238E27FC236}">
                <a16:creationId xmlns:a16="http://schemas.microsoft.com/office/drawing/2014/main" id="{4A1BB38D-6A0E-496C-8771-7A50F09DA4D1}"/>
              </a:ext>
            </a:extLst>
          </p:cNvPr>
          <p:cNvSpPr/>
          <p:nvPr/>
        </p:nvSpPr>
        <p:spPr>
          <a:xfrm>
            <a:off x="1893093" y="1109662"/>
            <a:ext cx="3643314" cy="35242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inus Sign 12">
            <a:extLst>
              <a:ext uri="{FF2B5EF4-FFF2-40B4-BE49-F238E27FC236}">
                <a16:creationId xmlns:a16="http://schemas.microsoft.com/office/drawing/2014/main" id="{ACE93A2A-1CA5-466B-85FF-956ADE3290AD}"/>
              </a:ext>
            </a:extLst>
          </p:cNvPr>
          <p:cNvSpPr/>
          <p:nvPr/>
        </p:nvSpPr>
        <p:spPr>
          <a:xfrm>
            <a:off x="4864899" y="1109661"/>
            <a:ext cx="3643314" cy="35242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inus Sign 13">
            <a:extLst>
              <a:ext uri="{FF2B5EF4-FFF2-40B4-BE49-F238E27FC236}">
                <a16:creationId xmlns:a16="http://schemas.microsoft.com/office/drawing/2014/main" id="{B52223F6-EF43-4F7F-BC3C-9665E8BF75BC}"/>
              </a:ext>
            </a:extLst>
          </p:cNvPr>
          <p:cNvSpPr/>
          <p:nvPr/>
        </p:nvSpPr>
        <p:spPr>
          <a:xfrm>
            <a:off x="7836705" y="1109661"/>
            <a:ext cx="3643314" cy="35242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DD8F40E-EAA6-4D78-8565-9AC806D54168}"/>
              </a:ext>
            </a:extLst>
          </p:cNvPr>
          <p:cNvSpPr/>
          <p:nvPr/>
        </p:nvSpPr>
        <p:spPr>
          <a:xfrm>
            <a:off x="0" y="0"/>
            <a:ext cx="12192000" cy="68580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984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Unfinished Business</a:t>
            </a:r>
          </a:p>
        </p:txBody>
      </p:sp>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2021304" y="2324099"/>
            <a:ext cx="9332495" cy="3852863"/>
          </a:xfrm>
        </p:spPr>
        <p:txBody>
          <a:bodyPr>
            <a:normAutofit/>
          </a:bodyPr>
          <a:lstStyle/>
          <a:p>
            <a:r>
              <a:rPr lang="en-US" b="1" dirty="0"/>
              <a:t>2021-2022 Campus Beautification Project</a:t>
            </a:r>
          </a:p>
          <a:p>
            <a:pPr lvl="1"/>
            <a:r>
              <a:rPr lang="en-US" sz="2800" dirty="0"/>
              <a:t>Wall wraps: Cafeteria, Foyer, Windows, Bus Area Posts</a:t>
            </a:r>
          </a:p>
          <a:p>
            <a:pPr lvl="1"/>
            <a:r>
              <a:rPr lang="en-US" sz="2800" dirty="0"/>
              <a:t>Proposals Received, Awaiting Designs</a:t>
            </a:r>
          </a:p>
          <a:p>
            <a:r>
              <a:rPr lang="en-US" b="1" dirty="0"/>
              <a:t>Incomplete Setup of Basketball Goals Received Last Year</a:t>
            </a:r>
          </a:p>
          <a:p>
            <a:pPr lvl="1"/>
            <a:r>
              <a:rPr lang="en-US" sz="2800" dirty="0"/>
              <a:t>Any parents available to help with below? </a:t>
            </a:r>
          </a:p>
          <a:p>
            <a:pPr lvl="2"/>
            <a:r>
              <a:rPr lang="en-US" sz="2800" dirty="0"/>
              <a:t>Ordering missing parts and/or </a:t>
            </a:r>
          </a:p>
          <a:p>
            <a:pPr lvl="2"/>
            <a:r>
              <a:rPr lang="en-US" sz="2800" dirty="0"/>
              <a:t>Completing setup</a:t>
            </a:r>
          </a:p>
          <a:p>
            <a:pPr lvl="1"/>
            <a:endParaRPr lang="en-US" sz="2800" dirty="0"/>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993B6D-DF34-46CC-B63F-C6CF3D07A56E}"/>
              </a:ext>
            </a:extLst>
          </p:cNvPr>
          <p:cNvSpPr txBox="1"/>
          <p:nvPr/>
        </p:nvSpPr>
        <p:spPr>
          <a:xfrm>
            <a:off x="9315449" y="6022986"/>
            <a:ext cx="2038350" cy="646331"/>
          </a:xfrm>
          <a:prstGeom prst="rect">
            <a:avLst/>
          </a:prstGeom>
          <a:noFill/>
        </p:spPr>
        <p:txBody>
          <a:bodyPr wrap="square" rtlCol="0">
            <a:spAutoFit/>
          </a:bodyPr>
          <a:lstStyle/>
          <a:p>
            <a:pPr algn="r"/>
            <a:r>
              <a:rPr lang="en-US" dirty="0"/>
              <a:t>Meeting Attendee Sign-in Sheet:</a:t>
            </a:r>
          </a:p>
        </p:txBody>
      </p:sp>
      <p:pic>
        <p:nvPicPr>
          <p:cNvPr id="6" name="Picture 5">
            <a:extLst>
              <a:ext uri="{FF2B5EF4-FFF2-40B4-BE49-F238E27FC236}">
                <a16:creationId xmlns:a16="http://schemas.microsoft.com/office/drawing/2014/main" id="{864BE82D-E585-40FD-8FAB-ABBFF2ED01BA}"/>
              </a:ext>
            </a:extLst>
          </p:cNvPr>
          <p:cNvPicPr>
            <a:picLocks noChangeAspect="1"/>
          </p:cNvPicPr>
          <p:nvPr/>
        </p:nvPicPr>
        <p:blipFill>
          <a:blip r:embed="rId2"/>
          <a:stretch>
            <a:fillRect/>
          </a:stretch>
        </p:blipFill>
        <p:spPr>
          <a:xfrm>
            <a:off x="11353799" y="6022986"/>
            <a:ext cx="689446" cy="683772"/>
          </a:xfrm>
          <a:prstGeom prst="rect">
            <a:avLst/>
          </a:prstGeom>
        </p:spPr>
      </p:pic>
      <p:pic>
        <p:nvPicPr>
          <p:cNvPr id="7" name="Picture 6">
            <a:extLst>
              <a:ext uri="{FF2B5EF4-FFF2-40B4-BE49-F238E27FC236}">
                <a16:creationId xmlns:a16="http://schemas.microsoft.com/office/drawing/2014/main" id="{85E601CB-4BEF-4DAB-A343-869BEDFD0DF0}"/>
              </a:ext>
            </a:extLst>
          </p:cNvPr>
          <p:cNvPicPr>
            <a:picLocks noChangeAspect="1"/>
          </p:cNvPicPr>
          <p:nvPr/>
        </p:nvPicPr>
        <p:blipFill rotWithShape="1">
          <a:blip r:embed="rId3"/>
          <a:srcRect t="5452"/>
          <a:stretch/>
        </p:blipFill>
        <p:spPr>
          <a:xfrm>
            <a:off x="9723965" y="687992"/>
            <a:ext cx="904875" cy="891571"/>
          </a:xfrm>
          <a:prstGeom prst="rect">
            <a:avLst/>
          </a:prstGeom>
        </p:spPr>
      </p:pic>
      <p:sp>
        <p:nvSpPr>
          <p:cNvPr id="8" name="Rectangle 7">
            <a:extLst>
              <a:ext uri="{FF2B5EF4-FFF2-40B4-BE49-F238E27FC236}">
                <a16:creationId xmlns:a16="http://schemas.microsoft.com/office/drawing/2014/main" id="{3FD5F23E-276F-48BC-B3E2-51D8594806EE}"/>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spTree>
    <p:extLst>
      <p:ext uri="{BB962C8B-B14F-4D97-AF65-F5344CB8AC3E}">
        <p14:creationId xmlns:p14="http://schemas.microsoft.com/office/powerpoint/2010/main" val="141662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477D90FA-E535-4129-821C-EBE64D9749EF}"/>
              </a:ext>
            </a:extLst>
          </p:cNvPr>
          <p:cNvSpPr/>
          <p:nvPr/>
        </p:nvSpPr>
        <p:spPr>
          <a:xfrm>
            <a:off x="5830007" y="440927"/>
            <a:ext cx="1937441" cy="662782"/>
          </a:xfrm>
          <a:prstGeom prst="rightArrow">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2" y="109536"/>
            <a:ext cx="9229725" cy="1325563"/>
          </a:xfrm>
        </p:spPr>
        <p:txBody>
          <a:bodyPr/>
          <a:lstStyle/>
          <a:p>
            <a:r>
              <a:rPr lang="en-US" b="1" dirty="0"/>
              <a:t>New Business</a:t>
            </a:r>
          </a:p>
        </p:txBody>
      </p:sp>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2124072" y="1502568"/>
            <a:ext cx="9332495" cy="5245896"/>
          </a:xfrm>
        </p:spPr>
        <p:txBody>
          <a:bodyPr>
            <a:noAutofit/>
          </a:bodyPr>
          <a:lstStyle/>
          <a:p>
            <a:r>
              <a:rPr lang="en-US" sz="2400" b="1" dirty="0"/>
              <a:t>Join a Committee!</a:t>
            </a:r>
          </a:p>
          <a:p>
            <a:pPr lvl="1"/>
            <a:r>
              <a:rPr lang="en-US" sz="2000" dirty="0"/>
              <a:t>Membership</a:t>
            </a:r>
          </a:p>
          <a:p>
            <a:pPr lvl="1"/>
            <a:r>
              <a:rPr lang="en-US" sz="2000" dirty="0"/>
              <a:t>Family Engagement</a:t>
            </a:r>
          </a:p>
          <a:p>
            <a:pPr lvl="1"/>
            <a:r>
              <a:rPr lang="en-US" sz="2000" dirty="0"/>
              <a:t>Social Media</a:t>
            </a:r>
          </a:p>
          <a:p>
            <a:pPr lvl="1"/>
            <a:r>
              <a:rPr lang="en-US" sz="2000" dirty="0"/>
              <a:t>Event Planning</a:t>
            </a:r>
          </a:p>
          <a:p>
            <a:pPr lvl="1"/>
            <a:r>
              <a:rPr lang="en-US" sz="2000" dirty="0"/>
              <a:t>Redistricting</a:t>
            </a:r>
          </a:p>
          <a:p>
            <a:pPr>
              <a:spcBef>
                <a:spcPts val="1800"/>
              </a:spcBef>
            </a:pPr>
            <a:r>
              <a:rPr lang="en-US" sz="2400" b="1" dirty="0"/>
              <a:t>Help Prepare for and/or Serve as PTA Rep at Events!</a:t>
            </a:r>
          </a:p>
          <a:p>
            <a:pPr lvl="1"/>
            <a:r>
              <a:rPr lang="en-US" sz="2000" dirty="0"/>
              <a:t>R</a:t>
            </a:r>
            <a:r>
              <a:rPr lang="en-US" sz="2000" dirty="0">
                <a:solidFill>
                  <a:schemeClr val="accent5">
                    <a:lumMod val="75000"/>
                  </a:schemeClr>
                </a:solidFill>
              </a:rPr>
              <a:t>M</a:t>
            </a:r>
            <a:r>
              <a:rPr lang="en-US" sz="2000" dirty="0">
                <a:solidFill>
                  <a:schemeClr val="accent1">
                    <a:lumMod val="75000"/>
                  </a:schemeClr>
                </a:solidFill>
              </a:rPr>
              <a:t>S</a:t>
            </a:r>
            <a:r>
              <a:rPr lang="en-US" sz="2000" dirty="0"/>
              <a:t> Cur</a:t>
            </a:r>
            <a:r>
              <a:rPr lang="en-US" sz="2000" dirty="0">
                <a:solidFill>
                  <a:schemeClr val="accent5">
                    <a:lumMod val="75000"/>
                  </a:schemeClr>
                </a:solidFill>
              </a:rPr>
              <a:t>ric</a:t>
            </a:r>
            <a:r>
              <a:rPr lang="en-US" sz="2000" dirty="0">
                <a:solidFill>
                  <a:schemeClr val="accent1">
                    <a:lumMod val="75000"/>
                  </a:schemeClr>
                </a:solidFill>
              </a:rPr>
              <a:t>ulu</a:t>
            </a:r>
            <a:r>
              <a:rPr lang="en-US" sz="2000" dirty="0"/>
              <a:t>m </a:t>
            </a:r>
            <a:r>
              <a:rPr lang="en-US" sz="2000" dirty="0">
                <a:solidFill>
                  <a:schemeClr val="accent5">
                    <a:lumMod val="75000"/>
                  </a:schemeClr>
                </a:solidFill>
              </a:rPr>
              <a:t>Ni</a:t>
            </a:r>
            <a:r>
              <a:rPr lang="en-US" sz="2000" dirty="0">
                <a:solidFill>
                  <a:schemeClr val="accent1">
                    <a:lumMod val="75000"/>
                  </a:schemeClr>
                </a:solidFill>
              </a:rPr>
              <a:t>gh</a:t>
            </a:r>
            <a:r>
              <a:rPr lang="en-US" sz="2000" dirty="0"/>
              <a:t>t -- Th</a:t>
            </a:r>
            <a:r>
              <a:rPr lang="en-US" sz="2000" dirty="0">
                <a:solidFill>
                  <a:schemeClr val="accent5">
                    <a:lumMod val="75000"/>
                  </a:schemeClr>
                </a:solidFill>
              </a:rPr>
              <a:t>ur</a:t>
            </a:r>
            <a:r>
              <a:rPr lang="en-US" sz="2000" dirty="0">
                <a:solidFill>
                  <a:schemeClr val="accent1">
                    <a:lumMod val="75000"/>
                  </a:schemeClr>
                </a:solidFill>
              </a:rPr>
              <a:t>sd</a:t>
            </a:r>
            <a:r>
              <a:rPr lang="en-US" sz="2000" dirty="0"/>
              <a:t>ay </a:t>
            </a:r>
            <a:r>
              <a:rPr lang="en-US" sz="2000" dirty="0">
                <a:solidFill>
                  <a:schemeClr val="accent5">
                    <a:lumMod val="75000"/>
                  </a:schemeClr>
                </a:solidFill>
              </a:rPr>
              <a:t>9/</a:t>
            </a:r>
            <a:r>
              <a:rPr lang="en-US" sz="2000" dirty="0">
                <a:solidFill>
                  <a:schemeClr val="accent1">
                    <a:lumMod val="75000"/>
                  </a:schemeClr>
                </a:solidFill>
              </a:rPr>
              <a:t>15</a:t>
            </a:r>
          </a:p>
          <a:p>
            <a:pPr lvl="1"/>
            <a:r>
              <a:rPr lang="en-US" sz="2000" dirty="0"/>
              <a:t>Cur</a:t>
            </a:r>
            <a:r>
              <a:rPr lang="en-US" sz="2000" dirty="0">
                <a:solidFill>
                  <a:schemeClr val="accent5">
                    <a:lumMod val="75000"/>
                  </a:schemeClr>
                </a:solidFill>
              </a:rPr>
              <a:t>ric</a:t>
            </a:r>
            <a:r>
              <a:rPr lang="en-US" sz="2000" dirty="0">
                <a:solidFill>
                  <a:schemeClr val="accent1">
                    <a:lumMod val="75000"/>
                  </a:schemeClr>
                </a:solidFill>
              </a:rPr>
              <a:t>ulu</a:t>
            </a:r>
            <a:r>
              <a:rPr lang="en-US" sz="2000" dirty="0"/>
              <a:t>m </a:t>
            </a:r>
            <a:r>
              <a:rPr lang="en-US" sz="2000" dirty="0">
                <a:solidFill>
                  <a:schemeClr val="accent5">
                    <a:lumMod val="75000"/>
                  </a:schemeClr>
                </a:solidFill>
              </a:rPr>
              <a:t>Ni</a:t>
            </a:r>
            <a:r>
              <a:rPr lang="en-US" sz="2000" dirty="0">
                <a:solidFill>
                  <a:schemeClr val="accent1">
                    <a:lumMod val="75000"/>
                  </a:schemeClr>
                </a:solidFill>
              </a:rPr>
              <a:t>gh</a:t>
            </a:r>
            <a:r>
              <a:rPr lang="en-US" sz="2000" dirty="0"/>
              <a:t>t -- T</a:t>
            </a:r>
            <a:r>
              <a:rPr lang="en-US" sz="2000" dirty="0">
                <a:solidFill>
                  <a:schemeClr val="accent5">
                    <a:lumMod val="75000"/>
                  </a:schemeClr>
                </a:solidFill>
              </a:rPr>
              <a:t>ue</a:t>
            </a:r>
            <a:r>
              <a:rPr lang="en-US" sz="2000" dirty="0">
                <a:solidFill>
                  <a:schemeClr val="accent1">
                    <a:lumMod val="75000"/>
                  </a:schemeClr>
                </a:solidFill>
              </a:rPr>
              <a:t>sd</a:t>
            </a:r>
            <a:r>
              <a:rPr lang="en-US" sz="2000" dirty="0"/>
              <a:t>ay </a:t>
            </a:r>
            <a:r>
              <a:rPr lang="en-US" sz="2000" dirty="0">
                <a:solidFill>
                  <a:schemeClr val="accent5">
                    <a:lumMod val="75000"/>
                  </a:schemeClr>
                </a:solidFill>
              </a:rPr>
              <a:t>9/</a:t>
            </a:r>
            <a:r>
              <a:rPr lang="en-US" sz="2000" dirty="0">
                <a:solidFill>
                  <a:schemeClr val="accent1">
                    <a:lumMod val="75000"/>
                  </a:schemeClr>
                </a:solidFill>
              </a:rPr>
              <a:t>20</a:t>
            </a:r>
          </a:p>
          <a:p>
            <a:pPr lvl="1"/>
            <a:r>
              <a:rPr lang="en-US" sz="2000" dirty="0"/>
              <a:t>T</a:t>
            </a:r>
            <a:r>
              <a:rPr lang="en-US" sz="2000" dirty="0">
                <a:solidFill>
                  <a:srgbClr val="FF6E01"/>
                </a:solidFill>
              </a:rPr>
              <a:t>ru</a:t>
            </a:r>
            <a:r>
              <a:rPr lang="en-US" sz="2000" dirty="0"/>
              <a:t>nk </a:t>
            </a:r>
            <a:r>
              <a:rPr lang="en-US" sz="2000" dirty="0">
                <a:solidFill>
                  <a:srgbClr val="FF6E01"/>
                </a:solidFill>
              </a:rPr>
              <a:t>or</a:t>
            </a:r>
            <a:r>
              <a:rPr lang="en-US" sz="2000" dirty="0"/>
              <a:t> Tre</a:t>
            </a:r>
            <a:r>
              <a:rPr lang="en-US" sz="2000" dirty="0">
                <a:solidFill>
                  <a:srgbClr val="FF6E01"/>
                </a:solidFill>
              </a:rPr>
              <a:t>at</a:t>
            </a:r>
            <a:r>
              <a:rPr lang="en-US" sz="2000" dirty="0"/>
              <a:t>  --  </a:t>
            </a:r>
            <a:r>
              <a:rPr lang="en-US" sz="2000" dirty="0">
                <a:solidFill>
                  <a:srgbClr val="FF6E01"/>
                </a:solidFill>
              </a:rPr>
              <a:t>Fri</a:t>
            </a:r>
            <a:r>
              <a:rPr lang="en-US" sz="2000" dirty="0"/>
              <a:t>day </a:t>
            </a:r>
            <a:r>
              <a:rPr lang="en-US" sz="2000" dirty="0">
                <a:solidFill>
                  <a:srgbClr val="FF6E01"/>
                </a:solidFill>
              </a:rPr>
              <a:t>10</a:t>
            </a:r>
            <a:r>
              <a:rPr lang="en-US" sz="2000" dirty="0"/>
              <a:t>/28</a:t>
            </a:r>
          </a:p>
          <a:p>
            <a:pPr lvl="1">
              <a:buClr>
                <a:schemeClr val="tx1"/>
              </a:buClr>
            </a:pPr>
            <a:r>
              <a:rPr lang="en-US" sz="2000" dirty="0">
                <a:solidFill>
                  <a:srgbClr val="FF0000"/>
                </a:solidFill>
              </a:rPr>
              <a:t>Ch</a:t>
            </a:r>
            <a:r>
              <a:rPr lang="en-US" sz="2000" dirty="0">
                <a:solidFill>
                  <a:schemeClr val="accent5">
                    <a:lumMod val="75000"/>
                  </a:schemeClr>
                </a:solidFill>
              </a:rPr>
              <a:t>rist</a:t>
            </a:r>
            <a:r>
              <a:rPr lang="en-US" sz="2000" dirty="0">
                <a:solidFill>
                  <a:srgbClr val="FF0000"/>
                </a:solidFill>
              </a:rPr>
              <a:t>mas</a:t>
            </a:r>
            <a:r>
              <a:rPr lang="en-US" sz="2000" dirty="0"/>
              <a:t> </a:t>
            </a:r>
            <a:r>
              <a:rPr lang="en-US" sz="2000" dirty="0">
                <a:solidFill>
                  <a:srgbClr val="FF0000"/>
                </a:solidFill>
              </a:rPr>
              <a:t>Gi</a:t>
            </a:r>
            <a:r>
              <a:rPr lang="en-US" sz="2000" dirty="0">
                <a:solidFill>
                  <a:schemeClr val="accent5">
                    <a:lumMod val="75000"/>
                  </a:schemeClr>
                </a:solidFill>
              </a:rPr>
              <a:t>ft</a:t>
            </a:r>
            <a:r>
              <a:rPr lang="en-US" sz="2000" dirty="0"/>
              <a:t> </a:t>
            </a:r>
            <a:r>
              <a:rPr lang="en-US" sz="2000" dirty="0">
                <a:solidFill>
                  <a:srgbClr val="FF0000"/>
                </a:solidFill>
              </a:rPr>
              <a:t>Ba</a:t>
            </a:r>
            <a:r>
              <a:rPr lang="en-US" sz="2000" dirty="0">
                <a:solidFill>
                  <a:schemeClr val="accent5">
                    <a:lumMod val="75000"/>
                  </a:schemeClr>
                </a:solidFill>
              </a:rPr>
              <a:t>gs</a:t>
            </a:r>
            <a:r>
              <a:rPr lang="en-US" sz="2000" dirty="0"/>
              <a:t>  --  </a:t>
            </a:r>
            <a:r>
              <a:rPr lang="en-US" sz="2000" dirty="0">
                <a:solidFill>
                  <a:srgbClr val="FF0000"/>
                </a:solidFill>
              </a:rPr>
              <a:t>T</a:t>
            </a:r>
            <a:r>
              <a:rPr lang="en-US" sz="2000" dirty="0">
                <a:solidFill>
                  <a:srgbClr val="00B050"/>
                </a:solidFill>
              </a:rPr>
              <a:t>B</a:t>
            </a:r>
            <a:r>
              <a:rPr lang="en-US" sz="2000" dirty="0">
                <a:solidFill>
                  <a:srgbClr val="FF0000"/>
                </a:solidFill>
              </a:rPr>
              <a:t>D</a:t>
            </a:r>
            <a:r>
              <a:rPr lang="en-US" sz="2000" dirty="0"/>
              <a:t> </a:t>
            </a:r>
            <a:r>
              <a:rPr lang="en-US" sz="2000" dirty="0">
                <a:solidFill>
                  <a:schemeClr val="accent5">
                    <a:lumMod val="75000"/>
                  </a:schemeClr>
                </a:solidFill>
              </a:rPr>
              <a:t>(De</a:t>
            </a:r>
            <a:r>
              <a:rPr lang="en-US" sz="2000" dirty="0">
                <a:solidFill>
                  <a:srgbClr val="FF0000"/>
                </a:solidFill>
              </a:rPr>
              <a:t>cem</a:t>
            </a:r>
            <a:r>
              <a:rPr lang="en-US" sz="2000" dirty="0">
                <a:solidFill>
                  <a:schemeClr val="accent5">
                    <a:lumMod val="75000"/>
                  </a:schemeClr>
                </a:solidFill>
              </a:rPr>
              <a:t>be</a:t>
            </a:r>
            <a:r>
              <a:rPr lang="en-US" sz="2000" dirty="0">
                <a:solidFill>
                  <a:srgbClr val="FF0000"/>
                </a:solidFill>
              </a:rPr>
              <a:t>r)</a:t>
            </a:r>
          </a:p>
          <a:p>
            <a:pPr lvl="1"/>
            <a:r>
              <a:rPr lang="en-US" sz="2000" dirty="0">
                <a:solidFill>
                  <a:schemeClr val="bg1">
                    <a:lumMod val="65000"/>
                  </a:schemeClr>
                </a:solidFill>
              </a:rPr>
              <a:t>Boosterthon -- 4/18 – 4/26</a:t>
            </a:r>
          </a:p>
          <a:p>
            <a:pPr lvl="1"/>
            <a:r>
              <a:rPr lang="en-US" sz="2000" dirty="0">
                <a:solidFill>
                  <a:schemeClr val="bg1">
                    <a:lumMod val="65000"/>
                  </a:schemeClr>
                </a:solidFill>
              </a:rPr>
              <a:t>Reading Carnival -- Friday 4/23</a:t>
            </a:r>
          </a:p>
          <a:p>
            <a:pPr lvl="1"/>
            <a:r>
              <a:rPr lang="en-US" sz="2000" dirty="0">
                <a:solidFill>
                  <a:schemeClr val="bg1">
                    <a:lumMod val="65000"/>
                  </a:schemeClr>
                </a:solidFill>
              </a:rPr>
              <a:t>Teacher Appreciation Week -- 5/1 – 5/5</a:t>
            </a:r>
          </a:p>
          <a:p>
            <a:pPr lvl="1"/>
            <a:endParaRPr lang="en-US" dirty="0"/>
          </a:p>
        </p:txBody>
      </p:sp>
      <p:sp>
        <p:nvSpPr>
          <p:cNvPr id="4" name="Minus Sign 3">
            <a:extLst>
              <a:ext uri="{FF2B5EF4-FFF2-40B4-BE49-F238E27FC236}">
                <a16:creationId xmlns:a16="http://schemas.microsoft.com/office/drawing/2014/main" id="{39D7B220-EA85-49AD-9B3B-7610000EBCF9}"/>
              </a:ext>
            </a:extLst>
          </p:cNvPr>
          <p:cNvSpPr/>
          <p:nvPr/>
        </p:nvSpPr>
        <p:spPr>
          <a:xfrm>
            <a:off x="433385" y="986631"/>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E1B32CC-83A9-4992-88CB-33C9BAE7253C}"/>
              </a:ext>
            </a:extLst>
          </p:cNvPr>
          <p:cNvPicPr>
            <a:picLocks noChangeAspect="1"/>
          </p:cNvPicPr>
          <p:nvPr/>
        </p:nvPicPr>
        <p:blipFill>
          <a:blip r:embed="rId2"/>
          <a:stretch>
            <a:fillRect/>
          </a:stretch>
        </p:blipFill>
        <p:spPr>
          <a:xfrm>
            <a:off x="6200776" y="1268043"/>
            <a:ext cx="3133344" cy="2255520"/>
          </a:xfrm>
          <a:prstGeom prst="rect">
            <a:avLst/>
          </a:prstGeom>
        </p:spPr>
      </p:pic>
      <p:sp>
        <p:nvSpPr>
          <p:cNvPr id="7" name="TextBox 6">
            <a:extLst>
              <a:ext uri="{FF2B5EF4-FFF2-40B4-BE49-F238E27FC236}">
                <a16:creationId xmlns:a16="http://schemas.microsoft.com/office/drawing/2014/main" id="{59F136F9-5063-407C-8C1E-ABF6637D82D9}"/>
              </a:ext>
            </a:extLst>
          </p:cNvPr>
          <p:cNvSpPr txBox="1"/>
          <p:nvPr/>
        </p:nvSpPr>
        <p:spPr>
          <a:xfrm>
            <a:off x="5830007" y="575593"/>
            <a:ext cx="6068440" cy="369332"/>
          </a:xfrm>
          <a:prstGeom prst="rect">
            <a:avLst/>
          </a:prstGeom>
          <a:noFill/>
        </p:spPr>
        <p:txBody>
          <a:bodyPr wrap="square" rtlCol="0">
            <a:spAutoFit/>
          </a:bodyPr>
          <a:lstStyle/>
          <a:p>
            <a:r>
              <a:rPr lang="en-US" b="1" dirty="0">
                <a:solidFill>
                  <a:schemeClr val="bg1"/>
                </a:solidFill>
              </a:rPr>
              <a:t>Sign up online:   </a:t>
            </a:r>
            <a:r>
              <a:rPr lang="en-US" b="1" dirty="0">
                <a:solidFill>
                  <a:schemeClr val="accent5">
                    <a:lumMod val="75000"/>
                  </a:schemeClr>
                </a:solidFill>
              </a:rPr>
              <a:t>       https://forms.office.com/r/nD7AnPbBDq</a:t>
            </a:r>
          </a:p>
        </p:txBody>
      </p:sp>
      <p:sp>
        <p:nvSpPr>
          <p:cNvPr id="9" name="TextBox 8">
            <a:extLst>
              <a:ext uri="{FF2B5EF4-FFF2-40B4-BE49-F238E27FC236}">
                <a16:creationId xmlns:a16="http://schemas.microsoft.com/office/drawing/2014/main" id="{E3FC751F-145D-4F88-8E15-8168B59A1F7F}"/>
              </a:ext>
            </a:extLst>
          </p:cNvPr>
          <p:cNvSpPr txBox="1"/>
          <p:nvPr/>
        </p:nvSpPr>
        <p:spPr>
          <a:xfrm>
            <a:off x="9315449" y="6022986"/>
            <a:ext cx="2038350" cy="646331"/>
          </a:xfrm>
          <a:prstGeom prst="rect">
            <a:avLst/>
          </a:prstGeom>
          <a:noFill/>
        </p:spPr>
        <p:txBody>
          <a:bodyPr wrap="square" rtlCol="0">
            <a:spAutoFit/>
          </a:bodyPr>
          <a:lstStyle/>
          <a:p>
            <a:pPr algn="r"/>
            <a:r>
              <a:rPr lang="en-US" dirty="0"/>
              <a:t>Meeting Attendee Sign-in Sheet:</a:t>
            </a:r>
          </a:p>
        </p:txBody>
      </p:sp>
      <p:pic>
        <p:nvPicPr>
          <p:cNvPr id="10" name="Picture 9">
            <a:extLst>
              <a:ext uri="{FF2B5EF4-FFF2-40B4-BE49-F238E27FC236}">
                <a16:creationId xmlns:a16="http://schemas.microsoft.com/office/drawing/2014/main" id="{309BB4ED-BDDD-47C2-A300-ECFBCB386E41}"/>
              </a:ext>
            </a:extLst>
          </p:cNvPr>
          <p:cNvPicPr>
            <a:picLocks noChangeAspect="1"/>
          </p:cNvPicPr>
          <p:nvPr/>
        </p:nvPicPr>
        <p:blipFill>
          <a:blip r:embed="rId3"/>
          <a:stretch>
            <a:fillRect/>
          </a:stretch>
        </p:blipFill>
        <p:spPr>
          <a:xfrm>
            <a:off x="11353799" y="6022986"/>
            <a:ext cx="689446" cy="683772"/>
          </a:xfrm>
          <a:prstGeom prst="rect">
            <a:avLst/>
          </a:prstGeom>
        </p:spPr>
      </p:pic>
      <p:pic>
        <p:nvPicPr>
          <p:cNvPr id="11" name="Picture 10">
            <a:extLst>
              <a:ext uri="{FF2B5EF4-FFF2-40B4-BE49-F238E27FC236}">
                <a16:creationId xmlns:a16="http://schemas.microsoft.com/office/drawing/2014/main" id="{6D849146-351C-40D7-96B0-9E37545C4825}"/>
              </a:ext>
            </a:extLst>
          </p:cNvPr>
          <p:cNvPicPr>
            <a:picLocks noChangeAspect="1"/>
          </p:cNvPicPr>
          <p:nvPr/>
        </p:nvPicPr>
        <p:blipFill rotWithShape="1">
          <a:blip r:embed="rId4"/>
          <a:srcRect t="5452"/>
          <a:stretch/>
        </p:blipFill>
        <p:spPr>
          <a:xfrm>
            <a:off x="7984207" y="4931632"/>
            <a:ext cx="904875" cy="891571"/>
          </a:xfrm>
          <a:prstGeom prst="rect">
            <a:avLst/>
          </a:prstGeom>
        </p:spPr>
      </p:pic>
      <p:sp>
        <p:nvSpPr>
          <p:cNvPr id="12" name="Rectangle 11">
            <a:extLst>
              <a:ext uri="{FF2B5EF4-FFF2-40B4-BE49-F238E27FC236}">
                <a16:creationId xmlns:a16="http://schemas.microsoft.com/office/drawing/2014/main" id="{C2B1EE39-D07E-42EC-98DE-35AB8FED1F39}"/>
              </a:ext>
            </a:extLst>
          </p:cNvPr>
          <p:cNvSpPr/>
          <p:nvPr/>
        </p:nvSpPr>
        <p:spPr>
          <a:xfrm>
            <a:off x="7469107" y="4660364"/>
            <a:ext cx="1928391" cy="1683042"/>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Our PTA</a:t>
            </a:r>
          </a:p>
        </p:txBody>
      </p:sp>
    </p:spTree>
    <p:extLst>
      <p:ext uri="{BB962C8B-B14F-4D97-AF65-F5344CB8AC3E}">
        <p14:creationId xmlns:p14="http://schemas.microsoft.com/office/powerpoint/2010/main" val="288215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1851689" y="2118204"/>
            <a:ext cx="8930990" cy="3852863"/>
          </a:xfrm>
        </p:spPr>
        <p:txBody>
          <a:bodyPr>
            <a:noAutofit/>
          </a:bodyPr>
          <a:lstStyle/>
          <a:p>
            <a:r>
              <a:rPr lang="en-US" b="1" dirty="0"/>
              <a:t>30 Day Notice of Proposed Changes to By-Laws:</a:t>
            </a:r>
          </a:p>
          <a:p>
            <a:pPr lvl="1">
              <a:spcBef>
                <a:spcPts val="1200"/>
              </a:spcBef>
            </a:pPr>
            <a:r>
              <a:rPr lang="en-US" sz="2800" dirty="0"/>
              <a:t>Annual Dues Update </a:t>
            </a:r>
          </a:p>
          <a:p>
            <a:pPr lvl="1"/>
            <a:r>
              <a:rPr lang="en-US" sz="2800" dirty="0"/>
              <a:t>Date Updates </a:t>
            </a:r>
          </a:p>
          <a:p>
            <a:pPr lvl="2"/>
            <a:r>
              <a:rPr lang="en-US" sz="2400" dirty="0"/>
              <a:t>Article VI, Section 3: Officer Election in </a:t>
            </a:r>
            <a:r>
              <a:rPr lang="en-US" sz="2400" b="1" dirty="0"/>
              <a:t>April</a:t>
            </a:r>
          </a:p>
          <a:p>
            <a:pPr lvl="2"/>
            <a:r>
              <a:rPr lang="en-US" sz="2400" dirty="0"/>
              <a:t>Article VI, Section 8c: Nominating Committee Selections Reported during General Body Meeting in </a:t>
            </a:r>
            <a:r>
              <a:rPr lang="en-US" sz="2400" b="1" dirty="0"/>
              <a:t>April</a:t>
            </a:r>
          </a:p>
          <a:p>
            <a:pPr lvl="2"/>
            <a:r>
              <a:rPr lang="en-US" sz="2400" dirty="0"/>
              <a:t>Article XIII, Section 3: Election meeting date should match Article VI, Section 3 </a:t>
            </a:r>
            <a:r>
              <a:rPr lang="en-US" sz="2400" b="1" dirty="0"/>
              <a:t>(April)</a:t>
            </a:r>
          </a:p>
          <a:p>
            <a:pPr lvl="1"/>
            <a:endParaRPr lang="en-US" sz="2800" dirty="0"/>
          </a:p>
        </p:txBody>
      </p:sp>
      <p:sp>
        <p:nvSpPr>
          <p:cNvPr id="8" name="Title 1">
            <a:extLst>
              <a:ext uri="{FF2B5EF4-FFF2-40B4-BE49-F238E27FC236}">
                <a16:creationId xmlns:a16="http://schemas.microsoft.com/office/drawing/2014/main" id="{B0BEE0D9-573B-4FF9-BFE7-68954E604071}"/>
              </a:ext>
            </a:extLst>
          </p:cNvPr>
          <p:cNvSpPr>
            <a:spLocks noGrp="1"/>
          </p:cNvSpPr>
          <p:nvPr>
            <p:ph type="title"/>
          </p:nvPr>
        </p:nvSpPr>
        <p:spPr>
          <a:xfrm>
            <a:off x="2124074" y="365125"/>
            <a:ext cx="9229725" cy="1325563"/>
          </a:xfrm>
        </p:spPr>
        <p:txBody>
          <a:bodyPr/>
          <a:lstStyle/>
          <a:p>
            <a:r>
              <a:rPr lang="en-US" b="1" dirty="0"/>
              <a:t>New Business</a:t>
            </a:r>
          </a:p>
        </p:txBody>
      </p:sp>
      <p:sp>
        <p:nvSpPr>
          <p:cNvPr id="9" name="Minus Sign 8">
            <a:extLst>
              <a:ext uri="{FF2B5EF4-FFF2-40B4-BE49-F238E27FC236}">
                <a16:creationId xmlns:a16="http://schemas.microsoft.com/office/drawing/2014/main" id="{C50FFB89-520D-4FC2-9332-82BF9806E7E2}"/>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B89E433-E9F4-425F-AB84-B3B1C7899D1C}"/>
              </a:ext>
            </a:extLst>
          </p:cNvPr>
          <p:cNvSpPr txBox="1"/>
          <p:nvPr/>
        </p:nvSpPr>
        <p:spPr>
          <a:xfrm>
            <a:off x="9315449" y="6022986"/>
            <a:ext cx="2038350" cy="646331"/>
          </a:xfrm>
          <a:prstGeom prst="rect">
            <a:avLst/>
          </a:prstGeom>
          <a:noFill/>
        </p:spPr>
        <p:txBody>
          <a:bodyPr wrap="square" rtlCol="0">
            <a:spAutoFit/>
          </a:bodyPr>
          <a:lstStyle/>
          <a:p>
            <a:pPr algn="r"/>
            <a:r>
              <a:rPr lang="en-US" dirty="0"/>
              <a:t>Meeting Attendee Sign-in Sheet:</a:t>
            </a:r>
          </a:p>
        </p:txBody>
      </p:sp>
      <p:pic>
        <p:nvPicPr>
          <p:cNvPr id="6" name="Picture 5">
            <a:extLst>
              <a:ext uri="{FF2B5EF4-FFF2-40B4-BE49-F238E27FC236}">
                <a16:creationId xmlns:a16="http://schemas.microsoft.com/office/drawing/2014/main" id="{940C9116-9FB7-4F2B-B6B2-BFD95A8226E6}"/>
              </a:ext>
            </a:extLst>
          </p:cNvPr>
          <p:cNvPicPr>
            <a:picLocks noChangeAspect="1"/>
          </p:cNvPicPr>
          <p:nvPr/>
        </p:nvPicPr>
        <p:blipFill>
          <a:blip r:embed="rId2"/>
          <a:stretch>
            <a:fillRect/>
          </a:stretch>
        </p:blipFill>
        <p:spPr>
          <a:xfrm>
            <a:off x="11353799" y="6022986"/>
            <a:ext cx="689446" cy="683772"/>
          </a:xfrm>
          <a:prstGeom prst="rect">
            <a:avLst/>
          </a:prstGeom>
        </p:spPr>
      </p:pic>
      <p:pic>
        <p:nvPicPr>
          <p:cNvPr id="7" name="Picture 6">
            <a:extLst>
              <a:ext uri="{FF2B5EF4-FFF2-40B4-BE49-F238E27FC236}">
                <a16:creationId xmlns:a16="http://schemas.microsoft.com/office/drawing/2014/main" id="{C8E4E6F0-DC70-4137-9D91-667C24F4E331}"/>
              </a:ext>
            </a:extLst>
          </p:cNvPr>
          <p:cNvPicPr>
            <a:picLocks noChangeAspect="1"/>
          </p:cNvPicPr>
          <p:nvPr/>
        </p:nvPicPr>
        <p:blipFill rotWithShape="1">
          <a:blip r:embed="rId3"/>
          <a:srcRect t="5452"/>
          <a:stretch/>
        </p:blipFill>
        <p:spPr>
          <a:xfrm>
            <a:off x="9723965" y="687992"/>
            <a:ext cx="904875" cy="891571"/>
          </a:xfrm>
          <a:prstGeom prst="rect">
            <a:avLst/>
          </a:prstGeom>
        </p:spPr>
      </p:pic>
      <p:sp>
        <p:nvSpPr>
          <p:cNvPr id="10" name="Rectangle 9">
            <a:extLst>
              <a:ext uri="{FF2B5EF4-FFF2-40B4-BE49-F238E27FC236}">
                <a16:creationId xmlns:a16="http://schemas.microsoft.com/office/drawing/2014/main" id="{67182290-E67C-48D3-BC2D-9BB787584A0B}"/>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spTree>
    <p:extLst>
      <p:ext uri="{BB962C8B-B14F-4D97-AF65-F5344CB8AC3E}">
        <p14:creationId xmlns:p14="http://schemas.microsoft.com/office/powerpoint/2010/main" val="116323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Announcements</a:t>
            </a:r>
          </a:p>
        </p:txBody>
      </p:sp>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2021304" y="2133600"/>
            <a:ext cx="9332495" cy="3852863"/>
          </a:xfrm>
        </p:spPr>
        <p:txBody>
          <a:bodyPr>
            <a:normAutofit lnSpcReduction="10000"/>
          </a:bodyPr>
          <a:lstStyle/>
          <a:p>
            <a:r>
              <a:rPr lang="en-US" b="1" dirty="0"/>
              <a:t>T-shirt Sales: </a:t>
            </a:r>
            <a:r>
              <a:rPr lang="en-US" dirty="0"/>
              <a:t>$1,367 Raised for Wolf Creek Elementary!</a:t>
            </a:r>
          </a:p>
          <a:p>
            <a:pPr>
              <a:spcBef>
                <a:spcPts val="1800"/>
              </a:spcBef>
            </a:pPr>
            <a:r>
              <a:rPr lang="en-US" b="1" dirty="0"/>
              <a:t>Next T-Shirt Fundraiser Starts Today!</a:t>
            </a:r>
          </a:p>
          <a:p>
            <a:pPr lvl="1"/>
            <a:r>
              <a:rPr lang="en-US" sz="2800" dirty="0"/>
              <a:t>Check Class Dojo or wolfcreekpta.org for details</a:t>
            </a:r>
          </a:p>
          <a:p>
            <a:pPr lvl="1"/>
            <a:r>
              <a:rPr lang="en-US" sz="2800" dirty="0"/>
              <a:t>https://tinyurl.com/wolfcreekptashirts</a:t>
            </a:r>
          </a:p>
          <a:p>
            <a:pPr>
              <a:spcBef>
                <a:spcPts val="1800"/>
              </a:spcBef>
            </a:pPr>
            <a:r>
              <a:rPr lang="en-US" b="1" dirty="0"/>
              <a:t>Curriculum Night: Tuesday, 9/20</a:t>
            </a:r>
          </a:p>
          <a:p>
            <a:pPr>
              <a:spcBef>
                <a:spcPts val="1800"/>
              </a:spcBef>
            </a:pPr>
            <a:r>
              <a:rPr lang="en-US" b="1" dirty="0"/>
              <a:t>Membership Drive Ongoing</a:t>
            </a:r>
          </a:p>
          <a:p>
            <a:pPr lvl="1"/>
            <a:r>
              <a:rPr lang="en-US" sz="2800" dirty="0"/>
              <a:t>20% Discount on Annual Dues Until 10/15</a:t>
            </a:r>
          </a:p>
          <a:p>
            <a:pPr lvl="1"/>
            <a:r>
              <a:rPr lang="en-US" sz="2800" dirty="0"/>
              <a:t>Pizza Party for Class with Highest Membership</a:t>
            </a:r>
          </a:p>
          <a:p>
            <a:pPr lvl="1"/>
            <a:endParaRPr lang="en-US" sz="2800" dirty="0"/>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7F22AE0-7D69-4DF2-B1D7-8B7B8F68EA56}"/>
              </a:ext>
            </a:extLst>
          </p:cNvPr>
          <p:cNvPicPr>
            <a:picLocks noChangeAspect="1"/>
          </p:cNvPicPr>
          <p:nvPr/>
        </p:nvPicPr>
        <p:blipFill>
          <a:blip r:embed="rId2"/>
          <a:stretch>
            <a:fillRect/>
          </a:stretch>
        </p:blipFill>
        <p:spPr>
          <a:xfrm>
            <a:off x="3143250" y="6159500"/>
            <a:ext cx="5905500" cy="666750"/>
          </a:xfrm>
          <a:prstGeom prst="rect">
            <a:avLst/>
          </a:prstGeom>
        </p:spPr>
      </p:pic>
      <p:pic>
        <p:nvPicPr>
          <p:cNvPr id="9" name="Picture 8">
            <a:extLst>
              <a:ext uri="{FF2B5EF4-FFF2-40B4-BE49-F238E27FC236}">
                <a16:creationId xmlns:a16="http://schemas.microsoft.com/office/drawing/2014/main" id="{022C69CB-9559-45E4-B40D-727A8F93D715}"/>
              </a:ext>
            </a:extLst>
          </p:cNvPr>
          <p:cNvPicPr>
            <a:picLocks noChangeAspect="1"/>
          </p:cNvPicPr>
          <p:nvPr/>
        </p:nvPicPr>
        <p:blipFill rotWithShape="1">
          <a:blip r:embed="rId3"/>
          <a:srcRect t="5452"/>
          <a:stretch/>
        </p:blipFill>
        <p:spPr>
          <a:xfrm>
            <a:off x="9723965" y="687992"/>
            <a:ext cx="904875" cy="891571"/>
          </a:xfrm>
          <a:prstGeom prst="rect">
            <a:avLst/>
          </a:prstGeom>
        </p:spPr>
      </p:pic>
      <p:sp>
        <p:nvSpPr>
          <p:cNvPr id="10" name="Rectangle 9">
            <a:extLst>
              <a:ext uri="{FF2B5EF4-FFF2-40B4-BE49-F238E27FC236}">
                <a16:creationId xmlns:a16="http://schemas.microsoft.com/office/drawing/2014/main" id="{C81DB75C-E95B-4CBD-8591-7EC8A36D302B}"/>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pic>
        <p:nvPicPr>
          <p:cNvPr id="7" name="Picture 6">
            <a:extLst>
              <a:ext uri="{FF2B5EF4-FFF2-40B4-BE49-F238E27FC236}">
                <a16:creationId xmlns:a16="http://schemas.microsoft.com/office/drawing/2014/main" id="{3F5C10D9-83BC-4A0B-AB2F-A9C6E0C5E948}"/>
              </a:ext>
            </a:extLst>
          </p:cNvPr>
          <p:cNvPicPr>
            <a:picLocks noChangeAspect="1"/>
          </p:cNvPicPr>
          <p:nvPr/>
        </p:nvPicPr>
        <p:blipFill>
          <a:blip r:embed="rId4"/>
          <a:stretch>
            <a:fillRect/>
          </a:stretch>
        </p:blipFill>
        <p:spPr>
          <a:xfrm>
            <a:off x="7843531" y="2629203"/>
            <a:ext cx="534659" cy="545798"/>
          </a:xfrm>
          <a:prstGeom prst="rect">
            <a:avLst/>
          </a:prstGeom>
        </p:spPr>
      </p:pic>
      <p:sp>
        <p:nvSpPr>
          <p:cNvPr id="8" name="Arrow: Left 7">
            <a:extLst>
              <a:ext uri="{FF2B5EF4-FFF2-40B4-BE49-F238E27FC236}">
                <a16:creationId xmlns:a16="http://schemas.microsoft.com/office/drawing/2014/main" id="{C0368C56-54D3-4BC9-8BC1-63B172ABC603}"/>
              </a:ext>
            </a:extLst>
          </p:cNvPr>
          <p:cNvSpPr/>
          <p:nvPr/>
        </p:nvSpPr>
        <p:spPr>
          <a:xfrm>
            <a:off x="8378190" y="2667421"/>
            <a:ext cx="1108710" cy="4635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Order Here</a:t>
            </a:r>
          </a:p>
        </p:txBody>
      </p:sp>
    </p:spTree>
    <p:extLst>
      <p:ext uri="{BB962C8B-B14F-4D97-AF65-F5344CB8AC3E}">
        <p14:creationId xmlns:p14="http://schemas.microsoft.com/office/powerpoint/2010/main" val="20935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Agenda</a:t>
            </a:r>
          </a:p>
        </p:txBody>
      </p:sp>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2021304" y="2324099"/>
            <a:ext cx="9332495" cy="3852863"/>
          </a:xfrm>
        </p:spPr>
        <p:txBody>
          <a:bodyPr/>
          <a:lstStyle/>
          <a:p>
            <a:r>
              <a:rPr lang="en-US" dirty="0"/>
              <a:t>Call to Order &amp; Welcome</a:t>
            </a:r>
          </a:p>
          <a:p>
            <a:r>
              <a:rPr lang="en-US" dirty="0"/>
              <a:t>President’s Report</a:t>
            </a:r>
          </a:p>
          <a:p>
            <a:r>
              <a:rPr lang="en-US" dirty="0"/>
              <a:t>Treasurer’s Report</a:t>
            </a:r>
          </a:p>
          <a:p>
            <a:r>
              <a:rPr lang="en-US" dirty="0"/>
              <a:t>Unfinished Business</a:t>
            </a:r>
          </a:p>
          <a:p>
            <a:r>
              <a:rPr lang="en-US" dirty="0"/>
              <a:t>New Business</a:t>
            </a:r>
          </a:p>
          <a:p>
            <a:r>
              <a:rPr lang="en-US" dirty="0"/>
              <a:t>Announcements</a:t>
            </a:r>
          </a:p>
          <a:p>
            <a:r>
              <a:rPr lang="en-US" dirty="0"/>
              <a:t>Adjournment</a:t>
            </a:r>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FBB2EDB-C219-48EF-8A6B-66167121AB8E}"/>
              </a:ext>
            </a:extLst>
          </p:cNvPr>
          <p:cNvPicPr>
            <a:picLocks noChangeAspect="1"/>
          </p:cNvPicPr>
          <p:nvPr/>
        </p:nvPicPr>
        <p:blipFill rotWithShape="1">
          <a:blip r:embed="rId2"/>
          <a:srcRect l="1846" t="5209" r="3423" b="5756"/>
          <a:stretch/>
        </p:blipFill>
        <p:spPr>
          <a:xfrm>
            <a:off x="6971899" y="2738332"/>
            <a:ext cx="4146308" cy="2540105"/>
          </a:xfrm>
          <a:prstGeom prst="rect">
            <a:avLst/>
          </a:prstGeom>
        </p:spPr>
      </p:pic>
    </p:spTree>
    <p:extLst>
      <p:ext uri="{BB962C8B-B14F-4D97-AF65-F5344CB8AC3E}">
        <p14:creationId xmlns:p14="http://schemas.microsoft.com/office/powerpoint/2010/main" val="162102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Attendee Sign-in Sheet</a:t>
            </a:r>
          </a:p>
        </p:txBody>
      </p:sp>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2021304" y="2324099"/>
            <a:ext cx="8218165" cy="3852863"/>
          </a:xfrm>
        </p:spPr>
        <p:txBody>
          <a:bodyPr/>
          <a:lstStyle/>
          <a:p>
            <a:pPr marL="0" indent="0" algn="ctr">
              <a:buNone/>
            </a:pPr>
            <a:r>
              <a:rPr lang="en-US" dirty="0">
                <a:hlinkClick r:id="rId2"/>
              </a:rPr>
              <a:t>https://forms.gle/EFfct1uLJPp5Mr8E6</a:t>
            </a:r>
            <a:endParaRPr lang="en-US" dirty="0"/>
          </a:p>
          <a:p>
            <a:pPr marL="0" indent="0" algn="ctr">
              <a:buNone/>
            </a:pPr>
            <a:endParaRPr lang="en-US" dirty="0"/>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1157B19-841E-4AC4-B876-CCD79D4E252E}"/>
              </a:ext>
            </a:extLst>
          </p:cNvPr>
          <p:cNvPicPr>
            <a:picLocks noChangeAspect="1"/>
          </p:cNvPicPr>
          <p:nvPr/>
        </p:nvPicPr>
        <p:blipFill>
          <a:blip r:embed="rId3"/>
          <a:stretch>
            <a:fillRect/>
          </a:stretch>
        </p:blipFill>
        <p:spPr>
          <a:xfrm>
            <a:off x="4924425" y="3175001"/>
            <a:ext cx="2343150" cy="2266950"/>
          </a:xfrm>
          <a:prstGeom prst="rect">
            <a:avLst/>
          </a:prstGeom>
        </p:spPr>
      </p:pic>
    </p:spTree>
    <p:extLst>
      <p:ext uri="{BB962C8B-B14F-4D97-AF65-F5344CB8AC3E}">
        <p14:creationId xmlns:p14="http://schemas.microsoft.com/office/powerpoint/2010/main" val="73834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normAutofit/>
          </a:bodyPr>
          <a:lstStyle/>
          <a:p>
            <a:r>
              <a:rPr lang="en-US" sz="4000" b="1" dirty="0"/>
              <a:t>Congratulations to our New Board Members!</a:t>
            </a:r>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8BAE70-81D6-4ADB-AF84-A0434D1F22FF}"/>
              </a:ext>
            </a:extLst>
          </p:cNvPr>
          <p:cNvPicPr>
            <a:picLocks noChangeAspect="1"/>
          </p:cNvPicPr>
          <p:nvPr/>
        </p:nvPicPr>
        <p:blipFill rotWithShape="1">
          <a:blip r:embed="rId2"/>
          <a:srcRect t="1" r="323" b="46966"/>
          <a:stretch/>
        </p:blipFill>
        <p:spPr>
          <a:xfrm>
            <a:off x="954881" y="2281114"/>
            <a:ext cx="10282238" cy="1957511"/>
          </a:xfrm>
          <a:prstGeom prst="rect">
            <a:avLst/>
          </a:prstGeom>
        </p:spPr>
      </p:pic>
      <p:sp>
        <p:nvSpPr>
          <p:cNvPr id="8" name="TextBox 7">
            <a:extLst>
              <a:ext uri="{FF2B5EF4-FFF2-40B4-BE49-F238E27FC236}">
                <a16:creationId xmlns:a16="http://schemas.microsoft.com/office/drawing/2014/main" id="{2A9DF9F4-1E25-47DE-BDA7-B87FF1576E59}"/>
              </a:ext>
            </a:extLst>
          </p:cNvPr>
          <p:cNvSpPr txBox="1"/>
          <p:nvPr/>
        </p:nvSpPr>
        <p:spPr>
          <a:xfrm>
            <a:off x="1104900" y="4383330"/>
            <a:ext cx="2038350" cy="1277273"/>
          </a:xfrm>
          <a:prstGeom prst="rect">
            <a:avLst/>
          </a:prstGeom>
          <a:noFill/>
        </p:spPr>
        <p:txBody>
          <a:bodyPr wrap="square" rtlCol="0">
            <a:spAutoFit/>
          </a:bodyPr>
          <a:lstStyle/>
          <a:p>
            <a:pPr algn="ctr">
              <a:spcAft>
                <a:spcPts val="1200"/>
              </a:spcAft>
            </a:pPr>
            <a:r>
              <a:rPr lang="en-US" sz="1100" dirty="0"/>
              <a:t>[president@wolfcreekpta.org]</a:t>
            </a:r>
          </a:p>
          <a:p>
            <a:pPr algn="ctr"/>
            <a:r>
              <a:rPr lang="en-US" sz="1400" b="1" dirty="0"/>
              <a:t>Dr. Dionne Roberts</a:t>
            </a:r>
          </a:p>
          <a:p>
            <a:pPr algn="ctr"/>
            <a:r>
              <a:rPr lang="en-US" sz="1400" b="1" dirty="0">
                <a:solidFill>
                  <a:schemeClr val="accent5">
                    <a:lumMod val="50000"/>
                  </a:schemeClr>
                </a:solidFill>
              </a:rPr>
              <a:t>Parent - 5</a:t>
            </a:r>
            <a:r>
              <a:rPr lang="en-US" sz="1400" b="1" baseline="30000" dirty="0">
                <a:solidFill>
                  <a:schemeClr val="accent5">
                    <a:lumMod val="50000"/>
                  </a:schemeClr>
                </a:solidFill>
              </a:rPr>
              <a:t>th</a:t>
            </a:r>
            <a:r>
              <a:rPr lang="en-US" sz="1400" b="1" dirty="0">
                <a:solidFill>
                  <a:schemeClr val="accent5">
                    <a:lumMod val="50000"/>
                  </a:schemeClr>
                </a:solidFill>
              </a:rPr>
              <a:t> Grade</a:t>
            </a:r>
          </a:p>
          <a:p>
            <a:pPr algn="ctr"/>
            <a:r>
              <a:rPr lang="en-US" sz="1400" dirty="0"/>
              <a:t>Analytics Manager </a:t>
            </a:r>
          </a:p>
          <a:p>
            <a:pPr algn="ctr"/>
            <a:r>
              <a:rPr lang="en-US" sz="1400" dirty="0"/>
              <a:t>(Coca-Cola)</a:t>
            </a:r>
          </a:p>
        </p:txBody>
      </p:sp>
      <p:sp>
        <p:nvSpPr>
          <p:cNvPr id="9" name="TextBox 8">
            <a:extLst>
              <a:ext uri="{FF2B5EF4-FFF2-40B4-BE49-F238E27FC236}">
                <a16:creationId xmlns:a16="http://schemas.microsoft.com/office/drawing/2014/main" id="{7ED4A406-6467-43C8-BC54-20CF6A804A83}"/>
              </a:ext>
            </a:extLst>
          </p:cNvPr>
          <p:cNvSpPr txBox="1"/>
          <p:nvPr/>
        </p:nvSpPr>
        <p:spPr>
          <a:xfrm>
            <a:off x="3467100" y="4383330"/>
            <a:ext cx="2838450" cy="1061829"/>
          </a:xfrm>
          <a:prstGeom prst="rect">
            <a:avLst/>
          </a:prstGeom>
          <a:noFill/>
        </p:spPr>
        <p:txBody>
          <a:bodyPr wrap="square" rtlCol="0">
            <a:spAutoFit/>
          </a:bodyPr>
          <a:lstStyle/>
          <a:p>
            <a:pPr algn="ctr">
              <a:spcAft>
                <a:spcPts val="1200"/>
              </a:spcAft>
            </a:pPr>
            <a:r>
              <a:rPr lang="en-US" sz="1100" dirty="0"/>
              <a:t>[vicepresident@wolfcreekpta.org]</a:t>
            </a:r>
          </a:p>
          <a:p>
            <a:pPr algn="ctr"/>
            <a:r>
              <a:rPr lang="en-US" sz="1400" b="1" dirty="0"/>
              <a:t>Yolanda Charles</a:t>
            </a:r>
          </a:p>
          <a:p>
            <a:pPr algn="ctr"/>
            <a:r>
              <a:rPr lang="en-US" sz="1400" b="1" dirty="0">
                <a:solidFill>
                  <a:schemeClr val="accent5">
                    <a:lumMod val="50000"/>
                  </a:schemeClr>
                </a:solidFill>
              </a:rPr>
              <a:t>Teacher – 3</a:t>
            </a:r>
            <a:r>
              <a:rPr lang="en-US" sz="1400" b="1" baseline="30000" dirty="0">
                <a:solidFill>
                  <a:schemeClr val="accent5">
                    <a:lumMod val="50000"/>
                  </a:schemeClr>
                </a:solidFill>
              </a:rPr>
              <a:t>rd</a:t>
            </a:r>
            <a:r>
              <a:rPr lang="en-US" sz="1400" b="1" dirty="0">
                <a:solidFill>
                  <a:schemeClr val="accent5">
                    <a:lumMod val="50000"/>
                  </a:schemeClr>
                </a:solidFill>
              </a:rPr>
              <a:t> Grade</a:t>
            </a:r>
          </a:p>
          <a:p>
            <a:pPr algn="ctr"/>
            <a:r>
              <a:rPr lang="en-US" sz="1400" dirty="0"/>
              <a:t>(Wolf Creek Elementary)</a:t>
            </a:r>
          </a:p>
        </p:txBody>
      </p:sp>
      <p:sp>
        <p:nvSpPr>
          <p:cNvPr id="10" name="TextBox 9">
            <a:extLst>
              <a:ext uri="{FF2B5EF4-FFF2-40B4-BE49-F238E27FC236}">
                <a16:creationId xmlns:a16="http://schemas.microsoft.com/office/drawing/2014/main" id="{5B83EB43-AC60-4BFA-BBA2-AA0D094B22A5}"/>
              </a:ext>
            </a:extLst>
          </p:cNvPr>
          <p:cNvSpPr txBox="1"/>
          <p:nvPr/>
        </p:nvSpPr>
        <p:spPr>
          <a:xfrm>
            <a:off x="6401270" y="4383329"/>
            <a:ext cx="2136147" cy="1277273"/>
          </a:xfrm>
          <a:prstGeom prst="rect">
            <a:avLst/>
          </a:prstGeom>
          <a:noFill/>
        </p:spPr>
        <p:txBody>
          <a:bodyPr wrap="square" rtlCol="0">
            <a:spAutoFit/>
          </a:bodyPr>
          <a:lstStyle/>
          <a:p>
            <a:pPr algn="ctr">
              <a:spcAft>
                <a:spcPts val="1200"/>
              </a:spcAft>
            </a:pPr>
            <a:r>
              <a:rPr lang="en-US" sz="1100" dirty="0"/>
              <a:t>[secretary@wolfcreekpta.org]</a:t>
            </a:r>
          </a:p>
          <a:p>
            <a:pPr algn="ctr"/>
            <a:r>
              <a:rPr lang="en-US" sz="1400" b="1" dirty="0"/>
              <a:t>Dominique Brown-Nelson</a:t>
            </a:r>
          </a:p>
          <a:p>
            <a:pPr algn="ctr"/>
            <a:r>
              <a:rPr lang="en-US" sz="1400" b="1" dirty="0">
                <a:solidFill>
                  <a:schemeClr val="accent5">
                    <a:lumMod val="50000"/>
                  </a:schemeClr>
                </a:solidFill>
              </a:rPr>
              <a:t>Parent - 2</a:t>
            </a:r>
            <a:r>
              <a:rPr lang="en-US" sz="1400" b="1" baseline="30000" dirty="0">
                <a:solidFill>
                  <a:schemeClr val="accent5">
                    <a:lumMod val="50000"/>
                  </a:schemeClr>
                </a:solidFill>
              </a:rPr>
              <a:t>nd</a:t>
            </a:r>
            <a:r>
              <a:rPr lang="en-US" sz="1400" b="1" dirty="0">
                <a:solidFill>
                  <a:schemeClr val="accent5">
                    <a:lumMod val="50000"/>
                  </a:schemeClr>
                </a:solidFill>
              </a:rPr>
              <a:t> Grade</a:t>
            </a:r>
          </a:p>
          <a:p>
            <a:pPr algn="ctr"/>
            <a:r>
              <a:rPr lang="en-US" sz="1400" dirty="0"/>
              <a:t>Program Coordinator</a:t>
            </a:r>
          </a:p>
          <a:p>
            <a:pPr algn="ctr"/>
            <a:r>
              <a:rPr lang="en-US" sz="1400" dirty="0"/>
              <a:t>(Public Health)</a:t>
            </a:r>
          </a:p>
        </p:txBody>
      </p:sp>
      <p:sp>
        <p:nvSpPr>
          <p:cNvPr id="11" name="TextBox 10">
            <a:extLst>
              <a:ext uri="{FF2B5EF4-FFF2-40B4-BE49-F238E27FC236}">
                <a16:creationId xmlns:a16="http://schemas.microsoft.com/office/drawing/2014/main" id="{8983980B-D8E6-48F5-8A52-A77862894CDC}"/>
              </a:ext>
            </a:extLst>
          </p:cNvPr>
          <p:cNvSpPr txBox="1"/>
          <p:nvPr/>
        </p:nvSpPr>
        <p:spPr>
          <a:xfrm>
            <a:off x="9048750" y="4383329"/>
            <a:ext cx="2038350" cy="1277273"/>
          </a:xfrm>
          <a:prstGeom prst="rect">
            <a:avLst/>
          </a:prstGeom>
          <a:noFill/>
        </p:spPr>
        <p:txBody>
          <a:bodyPr wrap="square" rtlCol="0">
            <a:spAutoFit/>
          </a:bodyPr>
          <a:lstStyle/>
          <a:p>
            <a:pPr algn="ctr">
              <a:spcAft>
                <a:spcPts val="1200"/>
              </a:spcAft>
            </a:pPr>
            <a:r>
              <a:rPr lang="en-US" sz="1100" dirty="0"/>
              <a:t>[treasurer@wolfcreekpta.org]</a:t>
            </a:r>
          </a:p>
          <a:p>
            <a:pPr algn="ctr"/>
            <a:r>
              <a:rPr lang="en-US" sz="1400" b="1" dirty="0"/>
              <a:t>Ms. Janay Pulliam</a:t>
            </a:r>
          </a:p>
          <a:p>
            <a:pPr algn="ctr"/>
            <a:r>
              <a:rPr lang="en-US" sz="1400" b="1" dirty="0">
                <a:solidFill>
                  <a:schemeClr val="accent5">
                    <a:lumMod val="50000"/>
                  </a:schemeClr>
                </a:solidFill>
              </a:rPr>
              <a:t>Parent - 4</a:t>
            </a:r>
            <a:r>
              <a:rPr lang="en-US" sz="1400" b="1" baseline="30000" dirty="0">
                <a:solidFill>
                  <a:schemeClr val="accent5">
                    <a:lumMod val="50000"/>
                  </a:schemeClr>
                </a:solidFill>
              </a:rPr>
              <a:t>th</a:t>
            </a:r>
            <a:r>
              <a:rPr lang="en-US" sz="1400" b="1" dirty="0">
                <a:solidFill>
                  <a:schemeClr val="accent5">
                    <a:lumMod val="50000"/>
                  </a:schemeClr>
                </a:solidFill>
              </a:rPr>
              <a:t> Grade</a:t>
            </a:r>
          </a:p>
          <a:p>
            <a:pPr algn="ctr"/>
            <a:r>
              <a:rPr lang="en-US" sz="1400" dirty="0"/>
              <a:t>Assistant Principal</a:t>
            </a:r>
          </a:p>
          <a:p>
            <a:pPr algn="ctr"/>
            <a:r>
              <a:rPr lang="en-US" sz="1400" dirty="0"/>
              <a:t>(Skyview High)</a:t>
            </a:r>
          </a:p>
        </p:txBody>
      </p:sp>
      <p:sp>
        <p:nvSpPr>
          <p:cNvPr id="3" name="TextBox 2">
            <a:extLst>
              <a:ext uri="{FF2B5EF4-FFF2-40B4-BE49-F238E27FC236}">
                <a16:creationId xmlns:a16="http://schemas.microsoft.com/office/drawing/2014/main" id="{6CF44F51-CE0E-4DA7-8306-F57B62F16D45}"/>
              </a:ext>
            </a:extLst>
          </p:cNvPr>
          <p:cNvSpPr txBox="1"/>
          <p:nvPr/>
        </p:nvSpPr>
        <p:spPr>
          <a:xfrm>
            <a:off x="9315449" y="6022986"/>
            <a:ext cx="2038350" cy="646331"/>
          </a:xfrm>
          <a:prstGeom prst="rect">
            <a:avLst/>
          </a:prstGeom>
          <a:noFill/>
        </p:spPr>
        <p:txBody>
          <a:bodyPr wrap="square" rtlCol="0">
            <a:spAutoFit/>
          </a:bodyPr>
          <a:lstStyle/>
          <a:p>
            <a:pPr algn="r"/>
            <a:r>
              <a:rPr lang="en-US" dirty="0"/>
              <a:t>Meeting Attendee Sign-in Sheet:</a:t>
            </a:r>
          </a:p>
        </p:txBody>
      </p:sp>
      <p:pic>
        <p:nvPicPr>
          <p:cNvPr id="6" name="Picture 5">
            <a:extLst>
              <a:ext uri="{FF2B5EF4-FFF2-40B4-BE49-F238E27FC236}">
                <a16:creationId xmlns:a16="http://schemas.microsoft.com/office/drawing/2014/main" id="{0EBAD5A1-8893-4ED6-81EA-F56B10298957}"/>
              </a:ext>
            </a:extLst>
          </p:cNvPr>
          <p:cNvPicPr>
            <a:picLocks noChangeAspect="1"/>
          </p:cNvPicPr>
          <p:nvPr/>
        </p:nvPicPr>
        <p:blipFill>
          <a:blip r:embed="rId3"/>
          <a:stretch>
            <a:fillRect/>
          </a:stretch>
        </p:blipFill>
        <p:spPr>
          <a:xfrm>
            <a:off x="11353799" y="6022986"/>
            <a:ext cx="689446" cy="683772"/>
          </a:xfrm>
          <a:prstGeom prst="rect">
            <a:avLst/>
          </a:prstGeom>
        </p:spPr>
      </p:pic>
    </p:spTree>
    <p:extLst>
      <p:ext uri="{BB962C8B-B14F-4D97-AF65-F5344CB8AC3E}">
        <p14:creationId xmlns:p14="http://schemas.microsoft.com/office/powerpoint/2010/main" val="65254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2" y="241300"/>
            <a:ext cx="9229725" cy="1325563"/>
          </a:xfrm>
        </p:spPr>
        <p:txBody>
          <a:bodyPr>
            <a:normAutofit/>
          </a:bodyPr>
          <a:lstStyle/>
          <a:p>
            <a:r>
              <a:rPr lang="en-US" sz="2800" b="1" dirty="0"/>
              <a:t>Welcome to Our 81 PTA Members for the New School Year!</a:t>
            </a:r>
          </a:p>
        </p:txBody>
      </p:sp>
      <p:sp>
        <p:nvSpPr>
          <p:cNvPr id="4" name="Minus Sign 3">
            <a:extLst>
              <a:ext uri="{FF2B5EF4-FFF2-40B4-BE49-F238E27FC236}">
                <a16:creationId xmlns:a16="http://schemas.microsoft.com/office/drawing/2014/main" id="{39D7B220-EA85-49AD-9B3B-7610000EBCF9}"/>
              </a:ext>
            </a:extLst>
          </p:cNvPr>
          <p:cNvSpPr/>
          <p:nvPr/>
        </p:nvSpPr>
        <p:spPr>
          <a:xfrm>
            <a:off x="433385" y="10842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E49A49A-2A0D-4536-8C23-E7AA6D638482}"/>
              </a:ext>
            </a:extLst>
          </p:cNvPr>
          <p:cNvSpPr txBox="1"/>
          <p:nvPr/>
        </p:nvSpPr>
        <p:spPr>
          <a:xfrm>
            <a:off x="2033586" y="1436688"/>
            <a:ext cx="9953626" cy="5262979"/>
          </a:xfrm>
          <a:prstGeom prst="rect">
            <a:avLst/>
          </a:prstGeom>
          <a:noFill/>
        </p:spPr>
        <p:txBody>
          <a:bodyPr wrap="square" numCol="4" rtlCol="0">
            <a:spAutoFit/>
          </a:bodyPr>
          <a:lstStyle/>
          <a:p>
            <a:r>
              <a:rPr lang="en-US" sz="1600" dirty="0"/>
              <a:t>Shaloa Barnes</a:t>
            </a:r>
          </a:p>
          <a:p>
            <a:r>
              <a:rPr lang="en-US" sz="1600" dirty="0"/>
              <a:t>Sharon Bates</a:t>
            </a:r>
          </a:p>
          <a:p>
            <a:r>
              <a:rPr lang="en-US" sz="1600" dirty="0"/>
              <a:t>Sharon Benjamin</a:t>
            </a:r>
          </a:p>
          <a:p>
            <a:r>
              <a:rPr lang="en-US" sz="1600" dirty="0"/>
              <a:t>Kayla Bennings</a:t>
            </a:r>
          </a:p>
          <a:p>
            <a:r>
              <a:rPr lang="en-US" sz="1600" dirty="0"/>
              <a:t>Tiffany Berry</a:t>
            </a:r>
          </a:p>
          <a:p>
            <a:r>
              <a:rPr lang="en-US" sz="1600" dirty="0"/>
              <a:t>Kalia Bonner</a:t>
            </a:r>
          </a:p>
          <a:p>
            <a:r>
              <a:rPr lang="en-US" sz="1600" dirty="0"/>
              <a:t>Shaunte  Braggs </a:t>
            </a:r>
          </a:p>
          <a:p>
            <a:r>
              <a:rPr lang="en-US" sz="1600" dirty="0"/>
              <a:t>Pauline  Brown</a:t>
            </a:r>
          </a:p>
          <a:p>
            <a:r>
              <a:rPr lang="en-US" sz="1600" dirty="0"/>
              <a:t>Summer Brown</a:t>
            </a:r>
          </a:p>
          <a:p>
            <a:r>
              <a:rPr lang="en-US" sz="1600" dirty="0"/>
              <a:t>Psylane  Brown </a:t>
            </a:r>
          </a:p>
          <a:p>
            <a:r>
              <a:rPr lang="en-US" sz="1600" dirty="0"/>
              <a:t>Dominque  Brownnelson </a:t>
            </a:r>
          </a:p>
          <a:p>
            <a:r>
              <a:rPr lang="en-US" sz="1600" dirty="0"/>
              <a:t>Deidre Caldwell</a:t>
            </a:r>
          </a:p>
          <a:p>
            <a:r>
              <a:rPr lang="en-US" sz="1600" dirty="0"/>
              <a:t>Mosa Charles</a:t>
            </a:r>
          </a:p>
          <a:p>
            <a:r>
              <a:rPr lang="en-US" sz="1600" dirty="0"/>
              <a:t>Yolanda Charles</a:t>
            </a:r>
          </a:p>
          <a:p>
            <a:r>
              <a:rPr lang="en-US" sz="1600" dirty="0"/>
              <a:t>Ambria  Clark</a:t>
            </a:r>
          </a:p>
          <a:p>
            <a:r>
              <a:rPr lang="en-US" sz="1600" dirty="0"/>
              <a:t>Haisahn Clark</a:t>
            </a:r>
          </a:p>
          <a:p>
            <a:r>
              <a:rPr lang="en-US" sz="1600" dirty="0"/>
              <a:t>Bernard Coxton Jr.</a:t>
            </a:r>
          </a:p>
          <a:p>
            <a:r>
              <a:rPr lang="en-US" sz="1600" dirty="0"/>
              <a:t>Natasha  Crumbles-Mitchell</a:t>
            </a:r>
          </a:p>
          <a:p>
            <a:r>
              <a:rPr lang="en-US" sz="1600" dirty="0"/>
              <a:t>Melissa Darden</a:t>
            </a:r>
          </a:p>
          <a:p>
            <a:r>
              <a:rPr lang="en-US" sz="1600" dirty="0"/>
              <a:t>Patti Davis-Smith</a:t>
            </a:r>
          </a:p>
          <a:p>
            <a:r>
              <a:rPr lang="en-US" sz="1600" dirty="0"/>
              <a:t>Shanna Dozier</a:t>
            </a:r>
          </a:p>
          <a:p>
            <a:r>
              <a:rPr lang="en-US" sz="1600" dirty="0"/>
              <a:t>Raven Durant</a:t>
            </a:r>
          </a:p>
          <a:p>
            <a:r>
              <a:rPr lang="en-US" sz="1600" dirty="0"/>
              <a:t>Stacey Dutton</a:t>
            </a:r>
          </a:p>
          <a:p>
            <a:r>
              <a:rPr lang="en-US" sz="1600" dirty="0"/>
              <a:t>Jenna Edwards</a:t>
            </a:r>
          </a:p>
          <a:p>
            <a:r>
              <a:rPr lang="en-US" sz="1600" dirty="0"/>
              <a:t>Summer Esquerre</a:t>
            </a:r>
          </a:p>
          <a:p>
            <a:r>
              <a:rPr lang="en-US" sz="1600" dirty="0"/>
              <a:t>Fatima Felton</a:t>
            </a:r>
          </a:p>
          <a:p>
            <a:r>
              <a:rPr lang="en-US" sz="1600" dirty="0"/>
              <a:t>Melanie Fields</a:t>
            </a:r>
          </a:p>
          <a:p>
            <a:r>
              <a:rPr lang="en-US" sz="1600" dirty="0"/>
              <a:t>Shaikara Flowers</a:t>
            </a:r>
          </a:p>
          <a:p>
            <a:r>
              <a:rPr lang="en-US" sz="1600" dirty="0"/>
              <a:t>Dionne Glass</a:t>
            </a:r>
          </a:p>
          <a:p>
            <a:r>
              <a:rPr lang="en-US" sz="1600" dirty="0"/>
              <a:t>Justin Goodwin</a:t>
            </a:r>
          </a:p>
          <a:p>
            <a:r>
              <a:rPr lang="en-US" sz="1600" dirty="0"/>
              <a:t>Natrina Goodwin</a:t>
            </a:r>
          </a:p>
          <a:p>
            <a:r>
              <a:rPr lang="en-US" sz="1600" dirty="0"/>
              <a:t>Savita Guthrie</a:t>
            </a:r>
          </a:p>
          <a:p>
            <a:r>
              <a:rPr lang="en-US" sz="1600" dirty="0"/>
              <a:t>Michelle Hall</a:t>
            </a:r>
          </a:p>
          <a:p>
            <a:r>
              <a:rPr lang="en-US" sz="1600" dirty="0"/>
              <a:t>Chandra Haslem</a:t>
            </a:r>
          </a:p>
          <a:p>
            <a:r>
              <a:rPr lang="en-US" sz="1600" dirty="0"/>
              <a:t>Todd Haslem</a:t>
            </a:r>
          </a:p>
          <a:p>
            <a:r>
              <a:rPr lang="en-US" sz="1600" dirty="0"/>
              <a:t>Cynthia Holmes</a:t>
            </a:r>
          </a:p>
          <a:p>
            <a:r>
              <a:rPr lang="en-US" sz="1600" dirty="0"/>
              <a:t>Margaret Hottle</a:t>
            </a:r>
          </a:p>
          <a:p>
            <a:r>
              <a:rPr lang="en-US" sz="1600" dirty="0"/>
              <a:t>Alicia Hoyte </a:t>
            </a:r>
          </a:p>
          <a:p>
            <a:r>
              <a:rPr lang="en-US" sz="1600" dirty="0"/>
              <a:t>Zeleria Johnson</a:t>
            </a:r>
          </a:p>
          <a:p>
            <a:r>
              <a:rPr lang="en-US" sz="1600" dirty="0"/>
              <a:t>Ashley Jones Hodo</a:t>
            </a:r>
          </a:p>
          <a:p>
            <a:r>
              <a:rPr lang="en-US" sz="1600" dirty="0"/>
              <a:t>Nettkiya  Joseph </a:t>
            </a:r>
          </a:p>
          <a:p>
            <a:r>
              <a:rPr lang="en-US" sz="1600" dirty="0"/>
              <a:t>Melanie Lawson </a:t>
            </a:r>
          </a:p>
          <a:p>
            <a:r>
              <a:rPr lang="en-US" sz="1600" dirty="0"/>
              <a:t>Jeanette Lee</a:t>
            </a:r>
          </a:p>
          <a:p>
            <a:r>
              <a:rPr lang="en-US" sz="1600" dirty="0"/>
              <a:t>Patrice Lister</a:t>
            </a:r>
          </a:p>
          <a:p>
            <a:r>
              <a:rPr lang="en-US" sz="1600" dirty="0"/>
              <a:t>Jose Lopez</a:t>
            </a:r>
          </a:p>
          <a:p>
            <a:r>
              <a:rPr lang="en-US" sz="1600" dirty="0"/>
              <a:t>Sabrina Lord</a:t>
            </a:r>
          </a:p>
          <a:p>
            <a:r>
              <a:rPr lang="en-US" sz="1600" dirty="0"/>
              <a:t>Brittani Lyles</a:t>
            </a:r>
          </a:p>
          <a:p>
            <a:r>
              <a:rPr lang="en-US" sz="1600" dirty="0"/>
              <a:t>Alan Maffett</a:t>
            </a:r>
          </a:p>
          <a:p>
            <a:r>
              <a:rPr lang="en-US" sz="1600" dirty="0"/>
              <a:t>Victoria  Mansour </a:t>
            </a:r>
          </a:p>
          <a:p>
            <a:r>
              <a:rPr lang="en-US" sz="1600" dirty="0"/>
              <a:t>Rachel Maye</a:t>
            </a:r>
          </a:p>
          <a:p>
            <a:r>
              <a:rPr lang="en-US" sz="1600" dirty="0"/>
              <a:t>Kelli Mcclendon</a:t>
            </a:r>
          </a:p>
          <a:p>
            <a:r>
              <a:rPr lang="en-US" sz="1600" dirty="0"/>
              <a:t>Richard McQueen</a:t>
            </a:r>
          </a:p>
          <a:p>
            <a:r>
              <a:rPr lang="en-US" sz="1600" dirty="0"/>
              <a:t>Cilia  Miles </a:t>
            </a:r>
          </a:p>
          <a:p>
            <a:r>
              <a:rPr lang="en-US" sz="1600" dirty="0"/>
              <a:t>Sindy Miranda </a:t>
            </a:r>
          </a:p>
          <a:p>
            <a:r>
              <a:rPr lang="en-US" sz="1600" dirty="0"/>
              <a:t>Coquesa Moore</a:t>
            </a:r>
          </a:p>
          <a:p>
            <a:r>
              <a:rPr lang="en-US" sz="1600" dirty="0"/>
              <a:t>LaToya Moore</a:t>
            </a:r>
          </a:p>
          <a:p>
            <a:r>
              <a:rPr lang="en-US" sz="1600" dirty="0"/>
              <a:t>Laporshia  Mount</a:t>
            </a:r>
          </a:p>
          <a:p>
            <a:r>
              <a:rPr lang="en-US" sz="1600" dirty="0"/>
              <a:t>Aalyih Muhammad</a:t>
            </a:r>
          </a:p>
          <a:p>
            <a:r>
              <a:rPr lang="en-US" sz="1600" dirty="0"/>
              <a:t>Tiffanie Nelson</a:t>
            </a:r>
          </a:p>
          <a:p>
            <a:r>
              <a:rPr lang="en-US" sz="1600" dirty="0"/>
              <a:t>Carmen Newman</a:t>
            </a:r>
          </a:p>
          <a:p>
            <a:r>
              <a:rPr lang="en-US" sz="1600" dirty="0"/>
              <a:t>Jacoby Pegues</a:t>
            </a:r>
          </a:p>
          <a:p>
            <a:r>
              <a:rPr lang="en-US" sz="1600" dirty="0"/>
              <a:t>Carla Pettis</a:t>
            </a:r>
          </a:p>
          <a:p>
            <a:r>
              <a:rPr lang="en-US" sz="1600" dirty="0"/>
              <a:t>Janay Pulliam</a:t>
            </a:r>
          </a:p>
          <a:p>
            <a:r>
              <a:rPr lang="en-US" sz="1600" dirty="0"/>
              <a:t>Kudrat Raji</a:t>
            </a:r>
          </a:p>
          <a:p>
            <a:r>
              <a:rPr lang="en-US" sz="1600" dirty="0"/>
              <a:t>Luvenia Ramsey</a:t>
            </a:r>
          </a:p>
          <a:p>
            <a:r>
              <a:rPr lang="en-US" sz="1600" dirty="0"/>
              <a:t>Veronica  Ransom</a:t>
            </a:r>
          </a:p>
          <a:p>
            <a:r>
              <a:rPr lang="en-US" sz="1600" dirty="0"/>
              <a:t>Laronda  Ratliff</a:t>
            </a:r>
          </a:p>
          <a:p>
            <a:r>
              <a:rPr lang="en-US" sz="1600" dirty="0"/>
              <a:t>LaCrecia Reynolds</a:t>
            </a:r>
          </a:p>
          <a:p>
            <a:r>
              <a:rPr lang="en-US" sz="1600" dirty="0"/>
              <a:t>Jamal Richardson</a:t>
            </a:r>
          </a:p>
          <a:p>
            <a:r>
              <a:rPr lang="en-US" sz="1600" dirty="0"/>
              <a:t>Michelle Richardson</a:t>
            </a:r>
          </a:p>
          <a:p>
            <a:r>
              <a:rPr lang="en-US" sz="1600" dirty="0"/>
              <a:t>Dionne Roberts</a:t>
            </a:r>
          </a:p>
          <a:p>
            <a:r>
              <a:rPr lang="en-US" sz="1600" dirty="0"/>
              <a:t>Keisha Sawyer</a:t>
            </a:r>
          </a:p>
          <a:p>
            <a:r>
              <a:rPr lang="en-US" sz="1600" dirty="0"/>
              <a:t>Shari stokes </a:t>
            </a:r>
          </a:p>
          <a:p>
            <a:r>
              <a:rPr lang="en-US" sz="1600" dirty="0"/>
              <a:t>Eugene Strawn</a:t>
            </a:r>
          </a:p>
          <a:p>
            <a:r>
              <a:rPr lang="en-US" sz="1600" dirty="0"/>
              <a:t>Danielle Walker</a:t>
            </a:r>
          </a:p>
          <a:p>
            <a:r>
              <a:rPr lang="en-US" sz="1600" dirty="0"/>
              <a:t>Stacey Watson</a:t>
            </a:r>
          </a:p>
          <a:p>
            <a:r>
              <a:rPr lang="en-US" sz="1600" dirty="0"/>
              <a:t>Eleanor  West</a:t>
            </a:r>
          </a:p>
          <a:p>
            <a:r>
              <a:rPr lang="en-US" sz="1600" dirty="0"/>
              <a:t>Chastity Williams Rhodes</a:t>
            </a:r>
          </a:p>
          <a:p>
            <a:r>
              <a:rPr lang="en-US" sz="1600" dirty="0"/>
              <a:t>Charisse Wilson</a:t>
            </a:r>
          </a:p>
          <a:p>
            <a:r>
              <a:rPr lang="en-US" sz="1600" dirty="0"/>
              <a:t>Taneshia Wilson</a:t>
            </a:r>
          </a:p>
          <a:p>
            <a:r>
              <a:rPr lang="en-US" sz="1600" dirty="0"/>
              <a:t>Latanya Woodward</a:t>
            </a:r>
          </a:p>
          <a:p>
            <a:endParaRPr lang="en-US" sz="1600" dirty="0"/>
          </a:p>
        </p:txBody>
      </p:sp>
    </p:spTree>
    <p:extLst>
      <p:ext uri="{BB962C8B-B14F-4D97-AF65-F5344CB8AC3E}">
        <p14:creationId xmlns:p14="http://schemas.microsoft.com/office/powerpoint/2010/main" val="292496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President’s Report</a:t>
            </a:r>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BEB83DE-6541-4F1A-B2DD-390C4E9CE680}"/>
              </a:ext>
            </a:extLst>
          </p:cNvPr>
          <p:cNvPicPr>
            <a:picLocks noChangeAspect="1"/>
          </p:cNvPicPr>
          <p:nvPr/>
        </p:nvPicPr>
        <p:blipFill rotWithShape="1">
          <a:blip r:embed="rId2"/>
          <a:srcRect t="5452"/>
          <a:stretch/>
        </p:blipFill>
        <p:spPr>
          <a:xfrm>
            <a:off x="9723965" y="687992"/>
            <a:ext cx="904875" cy="891571"/>
          </a:xfrm>
          <a:prstGeom prst="rect">
            <a:avLst/>
          </a:prstGeom>
        </p:spPr>
      </p:pic>
      <p:sp>
        <p:nvSpPr>
          <p:cNvPr id="7" name="Rectangle 6">
            <a:extLst>
              <a:ext uri="{FF2B5EF4-FFF2-40B4-BE49-F238E27FC236}">
                <a16:creationId xmlns:a16="http://schemas.microsoft.com/office/drawing/2014/main" id="{A720F097-786C-4C75-AFE3-8BF06D2D80F7}"/>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sp>
        <p:nvSpPr>
          <p:cNvPr id="9" name="Content Placeholder 8">
            <a:extLst>
              <a:ext uri="{FF2B5EF4-FFF2-40B4-BE49-F238E27FC236}">
                <a16:creationId xmlns:a16="http://schemas.microsoft.com/office/drawing/2014/main" id="{DB0CB883-92BD-452D-B0CB-25D3C469D4D1}"/>
              </a:ext>
            </a:extLst>
          </p:cNvPr>
          <p:cNvSpPr>
            <a:spLocks noGrp="1"/>
          </p:cNvSpPr>
          <p:nvPr>
            <p:ph idx="1"/>
          </p:nvPr>
        </p:nvSpPr>
        <p:spPr>
          <a:xfrm>
            <a:off x="1476374" y="1795959"/>
            <a:ext cx="10515600" cy="4846801"/>
          </a:xfrm>
        </p:spPr>
        <p:txBody>
          <a:bodyPr numCol="4" spcCol="182880">
            <a:normAutofit/>
          </a:bodyPr>
          <a:lstStyle/>
          <a:p>
            <a:pPr marL="0" indent="0" algn="ctr">
              <a:buNone/>
            </a:pPr>
            <a:r>
              <a:rPr lang="en-US" sz="3600" b="1" dirty="0"/>
              <a:t>T</a:t>
            </a:r>
            <a:r>
              <a:rPr lang="en-US" dirty="0"/>
              <a:t>ogether</a:t>
            </a:r>
          </a:p>
          <a:p>
            <a:pPr marL="0" indent="0">
              <a:buNone/>
            </a:pPr>
            <a:r>
              <a:rPr lang="en-US" sz="1600" dirty="0"/>
              <a:t>Our PTA partners closely with local businesses and community leaders to support our school. We receive:</a:t>
            </a:r>
          </a:p>
          <a:p>
            <a:pPr>
              <a:buFont typeface="Wingdings" panose="05000000000000000000" pitchFamily="2" charset="2"/>
              <a:buChar char="ü"/>
            </a:pPr>
            <a:r>
              <a:rPr lang="en-US" sz="1600" dirty="0"/>
              <a:t>Givebacks based on local sales from Kroger, Publix, and Office Depot</a:t>
            </a:r>
          </a:p>
          <a:p>
            <a:pPr>
              <a:buFont typeface="Wingdings" panose="05000000000000000000" pitchFamily="2" charset="2"/>
              <a:buChar char="ü"/>
            </a:pPr>
            <a:r>
              <a:rPr lang="en-US" sz="1600" dirty="0"/>
              <a:t>As a 501c3, we are eligible for matching donations from many large corporations</a:t>
            </a:r>
          </a:p>
          <a:p>
            <a:pPr>
              <a:buFont typeface="Wingdings" panose="05000000000000000000" pitchFamily="2" charset="2"/>
              <a:buChar char="ü"/>
            </a:pPr>
            <a:r>
              <a:rPr lang="en-US" sz="1600" dirty="0"/>
              <a:t>Parents, teachers, and community members help to support &amp; staff our programs</a:t>
            </a:r>
            <a:endParaRPr lang="en-US" sz="3600" b="1" dirty="0">
              <a:solidFill>
                <a:schemeClr val="accent5">
                  <a:lumMod val="75000"/>
                </a:schemeClr>
              </a:solidFill>
            </a:endParaRPr>
          </a:p>
          <a:p>
            <a:pPr marL="0" indent="0" algn="ctr">
              <a:buNone/>
            </a:pPr>
            <a:r>
              <a:rPr lang="en-US" sz="3600" b="1" dirty="0">
                <a:solidFill>
                  <a:schemeClr val="accent5">
                    <a:lumMod val="75000"/>
                  </a:schemeClr>
                </a:solidFill>
              </a:rPr>
              <a:t>E</a:t>
            </a:r>
            <a:r>
              <a:rPr lang="en-US" dirty="0"/>
              <a:t>veryone</a:t>
            </a:r>
          </a:p>
          <a:p>
            <a:pPr marL="0" indent="0">
              <a:buNone/>
            </a:pPr>
            <a:r>
              <a:rPr lang="en-US" sz="1600" dirty="0"/>
              <a:t>We want every family in our school to join our PTA because we can do more together than apart! Not just parents and teachers, all family members, friends, and community members are encouraged to participate!</a:t>
            </a:r>
          </a:p>
          <a:p>
            <a:pPr>
              <a:buFont typeface="Wingdings" panose="05000000000000000000" pitchFamily="2" charset="2"/>
              <a:buChar char="ü"/>
            </a:pPr>
            <a:r>
              <a:rPr lang="en-US" sz="1600" dirty="0"/>
              <a:t>Share Ideas</a:t>
            </a:r>
          </a:p>
          <a:p>
            <a:pPr>
              <a:buFont typeface="Wingdings" panose="05000000000000000000" pitchFamily="2" charset="2"/>
              <a:buChar char="ü"/>
            </a:pPr>
            <a:r>
              <a:rPr lang="en-US" sz="1600" dirty="0"/>
              <a:t>Raise Concerns</a:t>
            </a:r>
          </a:p>
          <a:p>
            <a:pPr>
              <a:buFont typeface="Wingdings" panose="05000000000000000000" pitchFamily="2" charset="2"/>
              <a:buChar char="ü"/>
            </a:pPr>
            <a:r>
              <a:rPr lang="en-US" sz="1600" dirty="0"/>
              <a:t>Help Plan our Budget</a:t>
            </a:r>
          </a:p>
          <a:p>
            <a:pPr>
              <a:buFont typeface="Wingdings" panose="05000000000000000000" pitchFamily="2" charset="2"/>
              <a:buChar char="ü"/>
            </a:pPr>
            <a:r>
              <a:rPr lang="en-US" sz="1600" dirty="0"/>
              <a:t>Volunteer at Events</a:t>
            </a:r>
          </a:p>
          <a:p>
            <a:pPr>
              <a:buFont typeface="Wingdings" panose="05000000000000000000" pitchFamily="2" charset="2"/>
              <a:buChar char="ü"/>
            </a:pPr>
            <a:r>
              <a:rPr lang="en-US" sz="1600" dirty="0"/>
              <a:t>Buy PTA Swag</a:t>
            </a:r>
          </a:p>
          <a:p>
            <a:endParaRPr lang="en-US" dirty="0"/>
          </a:p>
          <a:p>
            <a:pPr marL="0" indent="0" algn="ctr">
              <a:buNone/>
            </a:pPr>
            <a:r>
              <a:rPr lang="en-US" sz="3600" b="1" dirty="0"/>
              <a:t>A</a:t>
            </a:r>
            <a:r>
              <a:rPr lang="en-US" dirty="0"/>
              <a:t>chieves</a:t>
            </a:r>
          </a:p>
          <a:p>
            <a:pPr marL="0" indent="0">
              <a:buNone/>
            </a:pPr>
            <a:r>
              <a:rPr lang="en-US" sz="1600" dirty="0"/>
              <a:t>More than 85 research studies conducted over the past 30 years prove that kids do better when parents are involved: </a:t>
            </a:r>
          </a:p>
          <a:p>
            <a:pPr>
              <a:buFont typeface="Wingdings" panose="05000000000000000000" pitchFamily="2" charset="2"/>
              <a:buChar char="ü"/>
            </a:pPr>
            <a:r>
              <a:rPr lang="en-US" sz="1600" dirty="0"/>
              <a:t>Grades are higher </a:t>
            </a:r>
          </a:p>
          <a:p>
            <a:pPr>
              <a:buFont typeface="Wingdings" panose="05000000000000000000" pitchFamily="2" charset="2"/>
              <a:buChar char="ü"/>
            </a:pPr>
            <a:r>
              <a:rPr lang="en-US" sz="1600" dirty="0"/>
              <a:t>Test scores improve</a:t>
            </a:r>
          </a:p>
          <a:p>
            <a:pPr>
              <a:buFont typeface="Wingdings" panose="05000000000000000000" pitchFamily="2" charset="2"/>
              <a:buChar char="ü"/>
            </a:pPr>
            <a:r>
              <a:rPr lang="en-US" sz="1600" dirty="0"/>
              <a:t>Attendance increases</a:t>
            </a:r>
          </a:p>
          <a:p>
            <a:pPr marL="0" indent="0">
              <a:buNone/>
            </a:pPr>
            <a:r>
              <a:rPr lang="en-US" sz="1600" dirty="0"/>
              <a:t>Since the establishment of our PTA, Wolf Creek’s GA DOE CCRPI score (measuring content mastery, progress, closing gaps, and readiness) has increased from 61 in 2017 to 79.5 in 2019.</a:t>
            </a:r>
          </a:p>
          <a:p>
            <a:pPr marL="0" indent="0" algn="ctr">
              <a:buNone/>
            </a:pPr>
            <a:r>
              <a:rPr lang="en-US" sz="3600" b="1" dirty="0">
                <a:solidFill>
                  <a:schemeClr val="accent1">
                    <a:lumMod val="75000"/>
                  </a:schemeClr>
                </a:solidFill>
              </a:rPr>
              <a:t>M</a:t>
            </a:r>
            <a:r>
              <a:rPr lang="en-US" dirty="0"/>
              <a:t>ore</a:t>
            </a:r>
          </a:p>
          <a:p>
            <a:pPr marL="0" indent="0">
              <a:buNone/>
            </a:pPr>
            <a:r>
              <a:rPr lang="en-US" sz="1600" dirty="0"/>
              <a:t>Our PTA raises over $50,000 annually through Boosterthon and other fundraisers to support school initiatives and fun events:</a:t>
            </a:r>
          </a:p>
          <a:p>
            <a:pPr>
              <a:buFont typeface="Wingdings" panose="05000000000000000000" pitchFamily="2" charset="2"/>
              <a:buChar char="ü"/>
            </a:pPr>
            <a:r>
              <a:rPr lang="en-US" sz="1400" dirty="0"/>
              <a:t>WCES </a:t>
            </a:r>
            <a:r>
              <a:rPr lang="en-US" sz="1400" dirty="0" err="1"/>
              <a:t>Bouncey</a:t>
            </a:r>
            <a:r>
              <a:rPr lang="en-US" sz="1400" dirty="0"/>
              <a:t> House &amp; Rock Wall</a:t>
            </a:r>
          </a:p>
          <a:p>
            <a:pPr>
              <a:buFont typeface="Wingdings" panose="05000000000000000000" pitchFamily="2" charset="2"/>
              <a:buChar char="ü"/>
            </a:pPr>
            <a:r>
              <a:rPr lang="en-US" sz="1400" dirty="0"/>
              <a:t>WCES Basketball Goals</a:t>
            </a:r>
          </a:p>
          <a:p>
            <a:pPr>
              <a:buFont typeface="Wingdings" panose="05000000000000000000" pitchFamily="2" charset="2"/>
              <a:buChar char="ü"/>
            </a:pPr>
            <a:r>
              <a:rPr lang="en-US" sz="1400" dirty="0"/>
              <a:t>Reading Carnival (Books)</a:t>
            </a:r>
          </a:p>
          <a:p>
            <a:pPr>
              <a:buFont typeface="Wingdings" panose="05000000000000000000" pitchFamily="2" charset="2"/>
              <a:buChar char="ü"/>
            </a:pPr>
            <a:r>
              <a:rPr lang="en-US" sz="1400" dirty="0"/>
              <a:t>Trunk or Treat (Candy &amp; Décor)</a:t>
            </a:r>
          </a:p>
          <a:p>
            <a:pPr>
              <a:buFont typeface="Wingdings" panose="05000000000000000000" pitchFamily="2" charset="2"/>
              <a:buChar char="ü"/>
            </a:pPr>
            <a:r>
              <a:rPr lang="en-US" sz="1400" dirty="0"/>
              <a:t>Christmas Gift Bags</a:t>
            </a:r>
          </a:p>
          <a:p>
            <a:pPr>
              <a:buFont typeface="Wingdings" panose="05000000000000000000" pitchFamily="2" charset="2"/>
              <a:buChar char="ü"/>
            </a:pPr>
            <a:r>
              <a:rPr lang="en-US" sz="1400" dirty="0"/>
              <a:t>Teacher Appreciation Breakfasts, Lunches, &amp; Gift Bags</a:t>
            </a:r>
          </a:p>
        </p:txBody>
      </p:sp>
      <p:sp>
        <p:nvSpPr>
          <p:cNvPr id="10" name="Minus Sign 9">
            <a:extLst>
              <a:ext uri="{FF2B5EF4-FFF2-40B4-BE49-F238E27FC236}">
                <a16:creationId xmlns:a16="http://schemas.microsoft.com/office/drawing/2014/main" id="{05FD264E-7BC8-456C-A36A-766E6F27BC88}"/>
              </a:ext>
            </a:extLst>
          </p:cNvPr>
          <p:cNvSpPr/>
          <p:nvPr/>
        </p:nvSpPr>
        <p:spPr>
          <a:xfrm>
            <a:off x="1775398" y="2262953"/>
            <a:ext cx="2180967" cy="16540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inus Sign 10">
            <a:extLst>
              <a:ext uri="{FF2B5EF4-FFF2-40B4-BE49-F238E27FC236}">
                <a16:creationId xmlns:a16="http://schemas.microsoft.com/office/drawing/2014/main" id="{B39849B1-CAE8-441A-91D5-E75C196330D9}"/>
              </a:ext>
            </a:extLst>
          </p:cNvPr>
          <p:cNvSpPr/>
          <p:nvPr/>
        </p:nvSpPr>
        <p:spPr>
          <a:xfrm>
            <a:off x="4327391" y="2262951"/>
            <a:ext cx="2180967" cy="16540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inus Sign 11">
            <a:extLst>
              <a:ext uri="{FF2B5EF4-FFF2-40B4-BE49-F238E27FC236}">
                <a16:creationId xmlns:a16="http://schemas.microsoft.com/office/drawing/2014/main" id="{B7975141-324F-48F1-923B-FCB8EC6F4C41}"/>
              </a:ext>
            </a:extLst>
          </p:cNvPr>
          <p:cNvSpPr/>
          <p:nvPr/>
        </p:nvSpPr>
        <p:spPr>
          <a:xfrm>
            <a:off x="6915597" y="2262952"/>
            <a:ext cx="2180967" cy="16540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inus Sign 12">
            <a:extLst>
              <a:ext uri="{FF2B5EF4-FFF2-40B4-BE49-F238E27FC236}">
                <a16:creationId xmlns:a16="http://schemas.microsoft.com/office/drawing/2014/main" id="{CFC60ED3-6316-4296-8626-9E392A80A854}"/>
              </a:ext>
            </a:extLst>
          </p:cNvPr>
          <p:cNvSpPr/>
          <p:nvPr/>
        </p:nvSpPr>
        <p:spPr>
          <a:xfrm>
            <a:off x="9443684" y="2234530"/>
            <a:ext cx="2180967" cy="165405"/>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D366A823-07C8-4346-94C5-B2B6270EA38D}"/>
              </a:ext>
            </a:extLst>
          </p:cNvPr>
          <p:cNvSpPr/>
          <p:nvPr/>
        </p:nvSpPr>
        <p:spPr>
          <a:xfrm>
            <a:off x="200026" y="2517624"/>
            <a:ext cx="1213164" cy="2309983"/>
          </a:xfrm>
          <a:prstGeom prst="rightArrow">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How does our PTA help our school?</a:t>
            </a:r>
          </a:p>
        </p:txBody>
      </p:sp>
      <p:sp>
        <p:nvSpPr>
          <p:cNvPr id="15" name="TextBox 14">
            <a:extLst>
              <a:ext uri="{FF2B5EF4-FFF2-40B4-BE49-F238E27FC236}">
                <a16:creationId xmlns:a16="http://schemas.microsoft.com/office/drawing/2014/main" id="{816FDD35-8CFC-4E0F-9791-D9205F2F43B8}"/>
              </a:ext>
            </a:extLst>
          </p:cNvPr>
          <p:cNvSpPr txBox="1"/>
          <p:nvPr/>
        </p:nvSpPr>
        <p:spPr>
          <a:xfrm>
            <a:off x="9315449" y="6149728"/>
            <a:ext cx="2038350" cy="646331"/>
          </a:xfrm>
          <a:prstGeom prst="rect">
            <a:avLst/>
          </a:prstGeom>
          <a:noFill/>
        </p:spPr>
        <p:txBody>
          <a:bodyPr wrap="square" rtlCol="0">
            <a:spAutoFit/>
          </a:bodyPr>
          <a:lstStyle/>
          <a:p>
            <a:pPr algn="r"/>
            <a:r>
              <a:rPr lang="en-US" dirty="0"/>
              <a:t>Meeting Attendee Sign-in Sheet:</a:t>
            </a:r>
          </a:p>
        </p:txBody>
      </p:sp>
      <p:pic>
        <p:nvPicPr>
          <p:cNvPr id="16" name="Picture 15">
            <a:extLst>
              <a:ext uri="{FF2B5EF4-FFF2-40B4-BE49-F238E27FC236}">
                <a16:creationId xmlns:a16="http://schemas.microsoft.com/office/drawing/2014/main" id="{BCE12EF1-18CE-44C1-82DE-692DC59AFC1E}"/>
              </a:ext>
            </a:extLst>
          </p:cNvPr>
          <p:cNvPicPr>
            <a:picLocks noChangeAspect="1"/>
          </p:cNvPicPr>
          <p:nvPr/>
        </p:nvPicPr>
        <p:blipFill>
          <a:blip r:embed="rId3"/>
          <a:stretch>
            <a:fillRect/>
          </a:stretch>
        </p:blipFill>
        <p:spPr>
          <a:xfrm>
            <a:off x="11365712" y="6130059"/>
            <a:ext cx="689446" cy="683772"/>
          </a:xfrm>
          <a:prstGeom prst="rect">
            <a:avLst/>
          </a:prstGeom>
        </p:spPr>
      </p:pic>
    </p:spTree>
    <p:extLst>
      <p:ext uri="{BB962C8B-B14F-4D97-AF65-F5344CB8AC3E}">
        <p14:creationId xmlns:p14="http://schemas.microsoft.com/office/powerpoint/2010/main" val="308423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President’s Report</a:t>
            </a:r>
          </a:p>
        </p:txBody>
      </p:sp>
      <p:sp>
        <p:nvSpPr>
          <p:cNvPr id="3" name="Content Placeholder 2">
            <a:extLst>
              <a:ext uri="{FF2B5EF4-FFF2-40B4-BE49-F238E27FC236}">
                <a16:creationId xmlns:a16="http://schemas.microsoft.com/office/drawing/2014/main" id="{A258C19C-85A8-4F6A-88C6-4D69ED468569}"/>
              </a:ext>
            </a:extLst>
          </p:cNvPr>
          <p:cNvSpPr>
            <a:spLocks noGrp="1"/>
          </p:cNvSpPr>
          <p:nvPr>
            <p:ph idx="1"/>
          </p:nvPr>
        </p:nvSpPr>
        <p:spPr>
          <a:xfrm>
            <a:off x="2021304" y="2132682"/>
            <a:ext cx="9332495" cy="3852863"/>
          </a:xfrm>
        </p:spPr>
        <p:txBody>
          <a:bodyPr/>
          <a:lstStyle/>
          <a:p>
            <a:r>
              <a:rPr lang="en-US" b="1" dirty="0"/>
              <a:t>Compliance Update</a:t>
            </a:r>
          </a:p>
          <a:p>
            <a:pPr lvl="1"/>
            <a:r>
              <a:rPr lang="en-US" sz="2800" dirty="0"/>
              <a:t>2017-2020 Tax Submissions Rejected by IRS</a:t>
            </a:r>
          </a:p>
          <a:p>
            <a:pPr lvl="1"/>
            <a:r>
              <a:rPr lang="en-US" sz="2800" dirty="0"/>
              <a:t>2021-2022 SY Audit Due 9/30</a:t>
            </a:r>
          </a:p>
          <a:p>
            <a:pPr lvl="2">
              <a:buBlip>
                <a:blip r:embed="rId2">
                  <a:extLst>
                    <a:ext uri="{96DAC541-7B7A-43D3-8B79-37D633B846F1}">
                      <asvg:svgBlip xmlns:asvg="http://schemas.microsoft.com/office/drawing/2016/SVG/main" r:embed="rId3"/>
                    </a:ext>
                  </a:extLst>
                </a:blip>
              </a:buBlip>
            </a:pPr>
            <a:r>
              <a:rPr lang="en-US" sz="2800" b="1" dirty="0"/>
              <a:t>CPA has been hired to complete both </a:t>
            </a:r>
          </a:p>
          <a:p>
            <a:pPr>
              <a:spcBef>
                <a:spcPts val="1200"/>
              </a:spcBef>
            </a:pPr>
            <a:r>
              <a:rPr lang="en-US" b="1" dirty="0"/>
              <a:t>Parliamentarian Position is Open</a:t>
            </a:r>
          </a:p>
          <a:p>
            <a:pPr lvl="1"/>
            <a:r>
              <a:rPr lang="en-US" sz="2800" dirty="0"/>
              <a:t>Ensures all policies and procedures are followed</a:t>
            </a:r>
          </a:p>
          <a:p>
            <a:pPr lvl="1"/>
            <a:r>
              <a:rPr lang="en-US" sz="2800" dirty="0"/>
              <a:t>Appointed by PTA President</a:t>
            </a:r>
          </a:p>
          <a:p>
            <a:pPr lvl="1"/>
            <a:r>
              <a:rPr lang="en-US" sz="2800" dirty="0"/>
              <a:t>Interested? Send an email to ourboard@wolfcreekpta.org</a:t>
            </a:r>
          </a:p>
          <a:p>
            <a:pPr lvl="2">
              <a:buBlip>
                <a:blip r:embed="rId2">
                  <a:extLst>
                    <a:ext uri="{96DAC541-7B7A-43D3-8B79-37D633B846F1}">
                      <asvg:svgBlip xmlns:asvg="http://schemas.microsoft.com/office/drawing/2016/SVG/main" r:embed="rId3"/>
                    </a:ext>
                  </a:extLst>
                </a:blip>
              </a:buBlip>
            </a:pPr>
            <a:endParaRPr lang="en-US" sz="2800" b="1" dirty="0"/>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2BB10B7-9D87-473E-B2B6-0FB24522ECFA}"/>
              </a:ext>
            </a:extLst>
          </p:cNvPr>
          <p:cNvSpPr txBox="1"/>
          <p:nvPr/>
        </p:nvSpPr>
        <p:spPr>
          <a:xfrm>
            <a:off x="9315449" y="6022986"/>
            <a:ext cx="2038350" cy="646331"/>
          </a:xfrm>
          <a:prstGeom prst="rect">
            <a:avLst/>
          </a:prstGeom>
          <a:noFill/>
        </p:spPr>
        <p:txBody>
          <a:bodyPr wrap="square" rtlCol="0">
            <a:spAutoFit/>
          </a:bodyPr>
          <a:lstStyle/>
          <a:p>
            <a:pPr algn="r"/>
            <a:r>
              <a:rPr lang="en-US" dirty="0"/>
              <a:t>Meeting Attendee Sign-in Sheet:</a:t>
            </a:r>
          </a:p>
        </p:txBody>
      </p:sp>
      <p:pic>
        <p:nvPicPr>
          <p:cNvPr id="6" name="Picture 5">
            <a:extLst>
              <a:ext uri="{FF2B5EF4-FFF2-40B4-BE49-F238E27FC236}">
                <a16:creationId xmlns:a16="http://schemas.microsoft.com/office/drawing/2014/main" id="{AD395ECD-000D-45F2-8667-5F9C891459A8}"/>
              </a:ext>
            </a:extLst>
          </p:cNvPr>
          <p:cNvPicPr>
            <a:picLocks noChangeAspect="1"/>
          </p:cNvPicPr>
          <p:nvPr/>
        </p:nvPicPr>
        <p:blipFill>
          <a:blip r:embed="rId4"/>
          <a:stretch>
            <a:fillRect/>
          </a:stretch>
        </p:blipFill>
        <p:spPr>
          <a:xfrm>
            <a:off x="11353799" y="6022986"/>
            <a:ext cx="689446" cy="683772"/>
          </a:xfrm>
          <a:prstGeom prst="rect">
            <a:avLst/>
          </a:prstGeom>
        </p:spPr>
      </p:pic>
      <p:pic>
        <p:nvPicPr>
          <p:cNvPr id="7" name="Picture 6">
            <a:extLst>
              <a:ext uri="{FF2B5EF4-FFF2-40B4-BE49-F238E27FC236}">
                <a16:creationId xmlns:a16="http://schemas.microsoft.com/office/drawing/2014/main" id="{380E41CF-FDF5-48F8-99CB-BC3AE08E1BFD}"/>
              </a:ext>
            </a:extLst>
          </p:cNvPr>
          <p:cNvPicPr>
            <a:picLocks noChangeAspect="1"/>
          </p:cNvPicPr>
          <p:nvPr/>
        </p:nvPicPr>
        <p:blipFill rotWithShape="1">
          <a:blip r:embed="rId5"/>
          <a:srcRect t="5452"/>
          <a:stretch/>
        </p:blipFill>
        <p:spPr>
          <a:xfrm>
            <a:off x="9723965" y="687992"/>
            <a:ext cx="904875" cy="891571"/>
          </a:xfrm>
          <a:prstGeom prst="rect">
            <a:avLst/>
          </a:prstGeom>
        </p:spPr>
      </p:pic>
      <p:sp>
        <p:nvSpPr>
          <p:cNvPr id="8" name="Rectangle 7">
            <a:extLst>
              <a:ext uri="{FF2B5EF4-FFF2-40B4-BE49-F238E27FC236}">
                <a16:creationId xmlns:a16="http://schemas.microsoft.com/office/drawing/2014/main" id="{1C3FE10F-ECFD-4D7B-A5F5-EAC53D39C7B8}"/>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spTree>
    <p:extLst>
      <p:ext uri="{BB962C8B-B14F-4D97-AF65-F5344CB8AC3E}">
        <p14:creationId xmlns:p14="http://schemas.microsoft.com/office/powerpoint/2010/main" val="90393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Treasurer’s Report</a:t>
            </a:r>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DBF747B-251D-4F81-AA4E-A2048C041B0E}"/>
              </a:ext>
            </a:extLst>
          </p:cNvPr>
          <p:cNvPicPr>
            <a:picLocks noChangeAspect="1"/>
          </p:cNvPicPr>
          <p:nvPr/>
        </p:nvPicPr>
        <p:blipFill rotWithShape="1">
          <a:blip r:embed="rId2"/>
          <a:srcRect t="5452"/>
          <a:stretch/>
        </p:blipFill>
        <p:spPr>
          <a:xfrm>
            <a:off x="9723965" y="687992"/>
            <a:ext cx="904875" cy="891571"/>
          </a:xfrm>
          <a:prstGeom prst="rect">
            <a:avLst/>
          </a:prstGeom>
        </p:spPr>
      </p:pic>
      <p:sp>
        <p:nvSpPr>
          <p:cNvPr id="6" name="Rectangle 5">
            <a:extLst>
              <a:ext uri="{FF2B5EF4-FFF2-40B4-BE49-F238E27FC236}">
                <a16:creationId xmlns:a16="http://schemas.microsoft.com/office/drawing/2014/main" id="{BD57EFC8-4283-453B-9545-213B0AA5A445}"/>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pic>
        <p:nvPicPr>
          <p:cNvPr id="15" name="Picture 14">
            <a:extLst>
              <a:ext uri="{FF2B5EF4-FFF2-40B4-BE49-F238E27FC236}">
                <a16:creationId xmlns:a16="http://schemas.microsoft.com/office/drawing/2014/main" id="{D08DB768-E29F-49AB-B16C-D4049FDEB6C6}"/>
              </a:ext>
            </a:extLst>
          </p:cNvPr>
          <p:cNvPicPr>
            <a:picLocks noChangeAspect="1"/>
          </p:cNvPicPr>
          <p:nvPr/>
        </p:nvPicPr>
        <p:blipFill>
          <a:blip r:embed="rId3"/>
          <a:stretch>
            <a:fillRect/>
          </a:stretch>
        </p:blipFill>
        <p:spPr>
          <a:xfrm>
            <a:off x="1534974" y="3175001"/>
            <a:ext cx="9419229" cy="2077403"/>
          </a:xfrm>
          <a:prstGeom prst="rect">
            <a:avLst/>
          </a:prstGeom>
        </p:spPr>
      </p:pic>
      <p:sp>
        <p:nvSpPr>
          <p:cNvPr id="17" name="Rectangle 16">
            <a:extLst>
              <a:ext uri="{FF2B5EF4-FFF2-40B4-BE49-F238E27FC236}">
                <a16:creationId xmlns:a16="http://schemas.microsoft.com/office/drawing/2014/main" id="{ADF2D35B-FAA4-468B-945B-C4392F16C6AD}"/>
              </a:ext>
            </a:extLst>
          </p:cNvPr>
          <p:cNvSpPr/>
          <p:nvPr/>
        </p:nvSpPr>
        <p:spPr>
          <a:xfrm>
            <a:off x="2050368" y="1922793"/>
            <a:ext cx="8091263" cy="954107"/>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Remaining Balance </a:t>
            </a:r>
          </a:p>
          <a:p>
            <a:pPr algn="ctr"/>
            <a:r>
              <a:rPr lang="en-US" sz="2800" b="0" cap="none" spc="0" dirty="0">
                <a:ln w="0"/>
                <a:solidFill>
                  <a:schemeClr val="tx1"/>
                </a:solidFill>
                <a:effectLst>
                  <a:outerShdw blurRad="38100" dist="19050" dir="2700000" algn="tl" rotWithShape="0">
                    <a:schemeClr val="dk1">
                      <a:alpha val="40000"/>
                    </a:schemeClr>
                  </a:outerShdw>
                </a:effectLst>
              </a:rPr>
              <a:t>(2021-2022 SY)</a:t>
            </a:r>
          </a:p>
        </p:txBody>
      </p:sp>
    </p:spTree>
    <p:extLst>
      <p:ext uri="{BB962C8B-B14F-4D97-AF65-F5344CB8AC3E}">
        <p14:creationId xmlns:p14="http://schemas.microsoft.com/office/powerpoint/2010/main" val="268347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832-9E2C-4B2A-80C5-26E4C3CE2F0E}"/>
              </a:ext>
            </a:extLst>
          </p:cNvPr>
          <p:cNvSpPr>
            <a:spLocks noGrp="1"/>
          </p:cNvSpPr>
          <p:nvPr>
            <p:ph type="title"/>
          </p:nvPr>
        </p:nvSpPr>
        <p:spPr>
          <a:xfrm>
            <a:off x="2124074" y="365125"/>
            <a:ext cx="9229725" cy="1325563"/>
          </a:xfrm>
        </p:spPr>
        <p:txBody>
          <a:bodyPr/>
          <a:lstStyle/>
          <a:p>
            <a:r>
              <a:rPr lang="en-US" b="1" dirty="0"/>
              <a:t>Treasurer’s Report</a:t>
            </a:r>
          </a:p>
        </p:txBody>
      </p:sp>
      <p:sp>
        <p:nvSpPr>
          <p:cNvPr id="4" name="Minus Sign 3">
            <a:extLst>
              <a:ext uri="{FF2B5EF4-FFF2-40B4-BE49-F238E27FC236}">
                <a16:creationId xmlns:a16="http://schemas.microsoft.com/office/drawing/2014/main" id="{39D7B220-EA85-49AD-9B3B-7610000EBCF9}"/>
              </a:ext>
            </a:extLst>
          </p:cNvPr>
          <p:cNvSpPr/>
          <p:nvPr/>
        </p:nvSpPr>
        <p:spPr>
          <a:xfrm>
            <a:off x="428624" y="1579563"/>
            <a:ext cx="12611101" cy="381000"/>
          </a:xfrm>
          <a:prstGeom prst="mathMin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DBF747B-251D-4F81-AA4E-A2048C041B0E}"/>
              </a:ext>
            </a:extLst>
          </p:cNvPr>
          <p:cNvPicPr>
            <a:picLocks noChangeAspect="1"/>
          </p:cNvPicPr>
          <p:nvPr/>
        </p:nvPicPr>
        <p:blipFill rotWithShape="1">
          <a:blip r:embed="rId2"/>
          <a:srcRect t="5452"/>
          <a:stretch/>
        </p:blipFill>
        <p:spPr>
          <a:xfrm>
            <a:off x="9723965" y="687992"/>
            <a:ext cx="904875" cy="891571"/>
          </a:xfrm>
          <a:prstGeom prst="rect">
            <a:avLst/>
          </a:prstGeom>
        </p:spPr>
      </p:pic>
      <p:sp>
        <p:nvSpPr>
          <p:cNvPr id="6" name="Rectangle 5">
            <a:extLst>
              <a:ext uri="{FF2B5EF4-FFF2-40B4-BE49-F238E27FC236}">
                <a16:creationId xmlns:a16="http://schemas.microsoft.com/office/drawing/2014/main" id="{BD57EFC8-4283-453B-9545-213B0AA5A445}"/>
              </a:ext>
            </a:extLst>
          </p:cNvPr>
          <p:cNvSpPr/>
          <p:nvPr/>
        </p:nvSpPr>
        <p:spPr>
          <a:xfrm>
            <a:off x="8728155" y="471596"/>
            <a:ext cx="2896496" cy="1488967"/>
          </a:xfrm>
          <a:prstGeom prst="rect">
            <a:avLst/>
          </a:prstGeom>
          <a:noFill/>
        </p:spPr>
        <p:txBody>
          <a:bodyPr wrap="none" lIns="91440" tIns="45720" rIns="91440" bIns="45720">
            <a:prstTxWarp prst="textArchUp">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Join Online</a:t>
            </a:r>
          </a:p>
        </p:txBody>
      </p:sp>
      <p:pic>
        <p:nvPicPr>
          <p:cNvPr id="11" name="Picture 10">
            <a:extLst>
              <a:ext uri="{FF2B5EF4-FFF2-40B4-BE49-F238E27FC236}">
                <a16:creationId xmlns:a16="http://schemas.microsoft.com/office/drawing/2014/main" id="{9937BE80-F216-4149-A3A6-FAC3A26C7F05}"/>
              </a:ext>
            </a:extLst>
          </p:cNvPr>
          <p:cNvPicPr>
            <a:picLocks noChangeAspect="1"/>
          </p:cNvPicPr>
          <p:nvPr/>
        </p:nvPicPr>
        <p:blipFill>
          <a:blip r:embed="rId3"/>
          <a:stretch>
            <a:fillRect/>
          </a:stretch>
        </p:blipFill>
        <p:spPr>
          <a:xfrm>
            <a:off x="4099005" y="1960563"/>
            <a:ext cx="4667250" cy="4686300"/>
          </a:xfrm>
          <a:prstGeom prst="rect">
            <a:avLst/>
          </a:prstGeom>
        </p:spPr>
      </p:pic>
      <p:sp>
        <p:nvSpPr>
          <p:cNvPr id="7" name="Rectangle 6">
            <a:extLst>
              <a:ext uri="{FF2B5EF4-FFF2-40B4-BE49-F238E27FC236}">
                <a16:creationId xmlns:a16="http://schemas.microsoft.com/office/drawing/2014/main" id="{A9D88AC2-6998-4E0B-8CD8-65DBBA28E1EF}"/>
              </a:ext>
            </a:extLst>
          </p:cNvPr>
          <p:cNvSpPr/>
          <p:nvPr/>
        </p:nvSpPr>
        <p:spPr>
          <a:xfrm>
            <a:off x="-1941441" y="3556784"/>
            <a:ext cx="8091263" cy="954107"/>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Proposed Budget</a:t>
            </a:r>
          </a:p>
          <a:p>
            <a:pPr algn="ctr"/>
            <a:r>
              <a:rPr lang="en-US" sz="2800" b="0" cap="none" spc="0" dirty="0">
                <a:ln w="0"/>
                <a:solidFill>
                  <a:schemeClr val="tx1"/>
                </a:solidFill>
                <a:effectLst>
                  <a:outerShdw blurRad="38100" dist="19050" dir="2700000" algn="tl" rotWithShape="0">
                    <a:schemeClr val="dk1">
                      <a:alpha val="40000"/>
                    </a:schemeClr>
                  </a:outerShdw>
                </a:effectLst>
              </a:rPr>
              <a:t>(2022-2023 SY)</a:t>
            </a:r>
          </a:p>
        </p:txBody>
      </p:sp>
    </p:spTree>
    <p:extLst>
      <p:ext uri="{BB962C8B-B14F-4D97-AF65-F5344CB8AC3E}">
        <p14:creationId xmlns:p14="http://schemas.microsoft.com/office/powerpoint/2010/main" val="3582467426"/>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A5A5A5"/>
      </a:dk2>
      <a:lt2>
        <a:srgbClr val="E7E6E6"/>
      </a:lt2>
      <a:accent1>
        <a:srgbClr val="0033CC"/>
      </a:accent1>
      <a:accent2>
        <a:srgbClr val="FFFF00"/>
      </a:accent2>
      <a:accent3>
        <a:srgbClr val="FF0000"/>
      </a:accent3>
      <a:accent4>
        <a:srgbClr val="FF9900"/>
      </a:accent4>
      <a:accent5>
        <a:srgbClr val="00B050"/>
      </a:accent5>
      <a:accent6>
        <a:srgbClr val="FFFFFF"/>
      </a:accent6>
      <a:hlink>
        <a:srgbClr val="0000FF"/>
      </a:hlink>
      <a:folHlink>
        <a:srgbClr val="2E7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1697</TotalTime>
  <Words>912</Words>
  <Application>Microsoft Office PowerPoint</Application>
  <PresentationFormat>Widescreen</PresentationFormat>
  <Paragraphs>215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Agenda</vt:lpstr>
      <vt:lpstr>Attendee Sign-in Sheet</vt:lpstr>
      <vt:lpstr>Congratulations to our New Board Members!</vt:lpstr>
      <vt:lpstr>Welcome to Our 81 PTA Members for the New School Year!</vt:lpstr>
      <vt:lpstr>President’s Report</vt:lpstr>
      <vt:lpstr>President’s Report</vt:lpstr>
      <vt:lpstr>Treasurer’s Report</vt:lpstr>
      <vt:lpstr>Treasurer’s Report</vt:lpstr>
      <vt:lpstr>Unfinished Business</vt:lpstr>
      <vt:lpstr>New Business</vt:lpstr>
      <vt:lpstr>New Business</vt:lpstr>
      <vt:lpstr>Announcements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DIONNE ROBERTS</dc:creator>
  <cp:lastModifiedBy>DIONNE ROBERTS</cp:lastModifiedBy>
  <cp:revision>47</cp:revision>
  <dcterms:created xsi:type="dcterms:W3CDTF">2022-09-07T16:36:00Z</dcterms:created>
  <dcterms:modified xsi:type="dcterms:W3CDTF">2022-09-14T16:45:45Z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9eef5b-bf6b-4400-b8a1-52d3da801be0_Enabled">
    <vt:lpwstr>true</vt:lpwstr>
  </property>
  <property fmtid="{D5CDD505-2E9C-101B-9397-08002B2CF9AE}" pid="3" name="MSIP_Label_fb9eef5b-bf6b-4400-b8a1-52d3da801be0_SetDate">
    <vt:lpwstr>2022-09-07T17:14:23Z</vt:lpwstr>
  </property>
  <property fmtid="{D5CDD505-2E9C-101B-9397-08002B2CF9AE}" pid="4" name="MSIP_Label_fb9eef5b-bf6b-4400-b8a1-52d3da801be0_Method">
    <vt:lpwstr>Privileged</vt:lpwstr>
  </property>
  <property fmtid="{D5CDD505-2E9C-101B-9397-08002B2CF9AE}" pid="5" name="MSIP_Label_fb9eef5b-bf6b-4400-b8a1-52d3da801be0_Name">
    <vt:lpwstr>fb9eef5b-bf6b-4400-b8a1-52d3da801be0</vt:lpwstr>
  </property>
  <property fmtid="{D5CDD505-2E9C-101B-9397-08002B2CF9AE}" pid="6" name="MSIP_Label_fb9eef5b-bf6b-4400-b8a1-52d3da801be0_SiteId">
    <vt:lpwstr>548d26ab-8caa-49e1-97c2-a1b1a06cc39c</vt:lpwstr>
  </property>
  <property fmtid="{D5CDD505-2E9C-101B-9397-08002B2CF9AE}" pid="7" name="MSIP_Label_fb9eef5b-bf6b-4400-b8a1-52d3da801be0_ActionId">
    <vt:lpwstr>20b76e3c-5ecc-4738-8cd5-644a8c627582</vt:lpwstr>
  </property>
  <property fmtid="{D5CDD505-2E9C-101B-9397-08002B2CF9AE}" pid="8" name="MSIP_Label_fb9eef5b-bf6b-4400-b8a1-52d3da801be0_ContentBits">
    <vt:lpwstr>0</vt:lpwstr>
  </property>
</Properties>
</file>